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79"/>
  </p:notesMasterIdLst>
  <p:handoutMasterIdLst>
    <p:handoutMasterId r:id="rId80"/>
  </p:handoutMasterIdLst>
  <p:sldIdLst>
    <p:sldId id="256" r:id="rId2"/>
    <p:sldId id="257" r:id="rId3"/>
    <p:sldId id="260" r:id="rId4"/>
    <p:sldId id="346" r:id="rId5"/>
    <p:sldId id="259" r:id="rId6"/>
    <p:sldId id="262" r:id="rId7"/>
    <p:sldId id="263" r:id="rId8"/>
    <p:sldId id="265" r:id="rId9"/>
    <p:sldId id="264" r:id="rId10"/>
    <p:sldId id="267" r:id="rId11"/>
    <p:sldId id="268" r:id="rId12"/>
    <p:sldId id="269" r:id="rId13"/>
    <p:sldId id="270" r:id="rId14"/>
    <p:sldId id="271" r:id="rId15"/>
    <p:sldId id="272" r:id="rId16"/>
    <p:sldId id="297" r:id="rId17"/>
    <p:sldId id="281" r:id="rId18"/>
    <p:sldId id="282" r:id="rId19"/>
    <p:sldId id="298" r:id="rId20"/>
    <p:sldId id="284" r:id="rId21"/>
    <p:sldId id="285" r:id="rId22"/>
    <p:sldId id="283" r:id="rId23"/>
    <p:sldId id="301" r:id="rId24"/>
    <p:sldId id="299" r:id="rId25"/>
    <p:sldId id="300" r:id="rId26"/>
    <p:sldId id="288" r:id="rId27"/>
    <p:sldId id="302" r:id="rId28"/>
    <p:sldId id="286" r:id="rId29"/>
    <p:sldId id="289" r:id="rId30"/>
    <p:sldId id="290" r:id="rId31"/>
    <p:sldId id="291" r:id="rId32"/>
    <p:sldId id="292" r:id="rId33"/>
    <p:sldId id="293" r:id="rId34"/>
    <p:sldId id="294" r:id="rId35"/>
    <p:sldId id="295" r:id="rId36"/>
    <p:sldId id="296" r:id="rId37"/>
    <p:sldId id="303" r:id="rId38"/>
    <p:sldId id="304" r:id="rId39"/>
    <p:sldId id="305" r:id="rId40"/>
    <p:sldId id="306" r:id="rId41"/>
    <p:sldId id="318" r:id="rId42"/>
    <p:sldId id="307" r:id="rId43"/>
    <p:sldId id="309" r:id="rId44"/>
    <p:sldId id="310" r:id="rId45"/>
    <p:sldId id="319" r:id="rId46"/>
    <p:sldId id="320" r:id="rId47"/>
    <p:sldId id="311" r:id="rId48"/>
    <p:sldId id="321" r:id="rId49"/>
    <p:sldId id="312" r:id="rId50"/>
    <p:sldId id="313" r:id="rId51"/>
    <p:sldId id="314" r:id="rId52"/>
    <p:sldId id="326" r:id="rId53"/>
    <p:sldId id="327" r:id="rId54"/>
    <p:sldId id="315" r:id="rId55"/>
    <p:sldId id="322" r:id="rId56"/>
    <p:sldId id="316" r:id="rId57"/>
    <p:sldId id="317" r:id="rId58"/>
    <p:sldId id="323" r:id="rId59"/>
    <p:sldId id="324" r:id="rId60"/>
    <p:sldId id="325" r:id="rId61"/>
    <p:sldId id="328" r:id="rId62"/>
    <p:sldId id="329" r:id="rId63"/>
    <p:sldId id="343" r:id="rId64"/>
    <p:sldId id="344" r:id="rId65"/>
    <p:sldId id="345" r:id="rId66"/>
    <p:sldId id="330" r:id="rId67"/>
    <p:sldId id="342" r:id="rId68"/>
    <p:sldId id="331" r:id="rId69"/>
    <p:sldId id="332" r:id="rId70"/>
    <p:sldId id="333" r:id="rId71"/>
    <p:sldId id="334" r:id="rId72"/>
    <p:sldId id="335" r:id="rId73"/>
    <p:sldId id="336" r:id="rId74"/>
    <p:sldId id="337" r:id="rId75"/>
    <p:sldId id="341" r:id="rId76"/>
    <p:sldId id="339" r:id="rId77"/>
    <p:sldId id="340" r:id="rId78"/>
  </p:sldIdLst>
  <p:sldSz cx="9145588"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663"/>
    <a:srgbClr val="5A02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414" y="72"/>
      </p:cViewPr>
      <p:guideLst>
        <p:guide orient="horz" pos="2160"/>
        <p:guide pos="28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FD1CCC-C511-4C54-910B-C283F24B3FEE}"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US"/>
        </a:p>
      </dgm:t>
    </dgm:pt>
    <dgm:pt modelId="{A739BBBF-74EF-463D-A053-BED84BCDFAE1}">
      <dgm:prSet phldrT="[Text]"/>
      <dgm:spPr/>
      <dgm:t>
        <a:bodyPr/>
        <a:lstStyle/>
        <a:p>
          <a:r>
            <a:rPr lang="en-US" dirty="0" smtClean="0"/>
            <a:t>Types of Standard Streams</a:t>
          </a:r>
          <a:endParaRPr lang="en-US" dirty="0"/>
        </a:p>
      </dgm:t>
    </dgm:pt>
    <dgm:pt modelId="{123EECB2-48A5-4B4E-9313-CB0F5B03E2B0}" type="parTrans" cxnId="{0E60FFC3-4DEF-4ADA-A86E-4CE1E8E2B793}">
      <dgm:prSet/>
      <dgm:spPr/>
      <dgm:t>
        <a:bodyPr/>
        <a:lstStyle/>
        <a:p>
          <a:endParaRPr lang="en-US"/>
        </a:p>
      </dgm:t>
    </dgm:pt>
    <dgm:pt modelId="{4B9880E0-0267-4DB4-9B72-230405A1C874}" type="sibTrans" cxnId="{0E60FFC3-4DEF-4ADA-A86E-4CE1E8E2B793}">
      <dgm:prSet/>
      <dgm:spPr/>
      <dgm:t>
        <a:bodyPr/>
        <a:lstStyle/>
        <a:p>
          <a:endParaRPr lang="en-US"/>
        </a:p>
      </dgm:t>
    </dgm:pt>
    <dgm:pt modelId="{244F0761-F85F-47F1-84B9-2AFAFD2A8E3D}">
      <dgm:prSet phldrT="[Text]" custT="1"/>
      <dgm:spPr/>
      <dgm:t>
        <a:bodyPr/>
        <a:lstStyle/>
        <a:p>
          <a:r>
            <a:rPr lang="en-US" sz="2400" dirty="0" smtClean="0"/>
            <a:t>Standard input(</a:t>
          </a:r>
          <a:r>
            <a:rPr lang="en-US" sz="2400" dirty="0" err="1" smtClean="0"/>
            <a:t>stdin</a:t>
          </a:r>
          <a:r>
            <a:rPr lang="en-US" sz="2400" dirty="0" smtClean="0"/>
            <a:t>)</a:t>
          </a:r>
          <a:endParaRPr lang="en-US" sz="2400" dirty="0"/>
        </a:p>
      </dgm:t>
    </dgm:pt>
    <dgm:pt modelId="{6975D99D-E283-4E0F-8A10-8CC646BF2BEF}" type="parTrans" cxnId="{B993224D-4ED7-4E10-BA0E-718E46270259}">
      <dgm:prSet/>
      <dgm:spPr/>
      <dgm:t>
        <a:bodyPr/>
        <a:lstStyle/>
        <a:p>
          <a:endParaRPr lang="en-US"/>
        </a:p>
      </dgm:t>
    </dgm:pt>
    <dgm:pt modelId="{5FE72D01-E0E9-4224-A086-6E44E40EFC20}" type="sibTrans" cxnId="{B993224D-4ED7-4E10-BA0E-718E46270259}">
      <dgm:prSet/>
      <dgm:spPr/>
      <dgm:t>
        <a:bodyPr/>
        <a:lstStyle/>
        <a:p>
          <a:endParaRPr lang="en-US"/>
        </a:p>
      </dgm:t>
    </dgm:pt>
    <dgm:pt modelId="{17B2A71F-7131-4F88-A596-6EB9E40EFEDA}">
      <dgm:prSet phldrT="[Text]" custT="1"/>
      <dgm:spPr/>
      <dgm:t>
        <a:bodyPr/>
        <a:lstStyle/>
        <a:p>
          <a:r>
            <a:rPr lang="en-US" sz="2400" dirty="0" smtClean="0"/>
            <a:t>Standard output(</a:t>
          </a:r>
          <a:r>
            <a:rPr lang="en-US" sz="2400" dirty="0" err="1" smtClean="0"/>
            <a:t>stdout</a:t>
          </a:r>
          <a:r>
            <a:rPr lang="en-US" sz="2400" dirty="0" smtClean="0"/>
            <a:t>)</a:t>
          </a:r>
          <a:endParaRPr lang="en-US" sz="2400" dirty="0"/>
        </a:p>
      </dgm:t>
    </dgm:pt>
    <dgm:pt modelId="{C290F376-51B1-4E11-90EE-801DFC1971C1}" type="parTrans" cxnId="{77637FC0-E2F3-4FE8-9B57-B4D45061E204}">
      <dgm:prSet/>
      <dgm:spPr/>
      <dgm:t>
        <a:bodyPr/>
        <a:lstStyle/>
        <a:p>
          <a:endParaRPr lang="en-US"/>
        </a:p>
      </dgm:t>
    </dgm:pt>
    <dgm:pt modelId="{DE7A0BAB-14D9-48DE-A31E-1F4F5DC7AB2B}" type="sibTrans" cxnId="{77637FC0-E2F3-4FE8-9B57-B4D45061E204}">
      <dgm:prSet/>
      <dgm:spPr/>
      <dgm:t>
        <a:bodyPr/>
        <a:lstStyle/>
        <a:p>
          <a:endParaRPr lang="en-US"/>
        </a:p>
      </dgm:t>
    </dgm:pt>
    <dgm:pt modelId="{2371CDBF-EAC5-4827-90D5-E16787D92354}">
      <dgm:prSet phldrT="[Text]" custT="1"/>
      <dgm:spPr/>
      <dgm:t>
        <a:bodyPr/>
        <a:lstStyle/>
        <a:p>
          <a:r>
            <a:rPr lang="en-US" sz="2400" dirty="0" smtClean="0"/>
            <a:t>Standard error(</a:t>
          </a:r>
          <a:r>
            <a:rPr lang="en-US" sz="2400" dirty="0" err="1" smtClean="0"/>
            <a:t>sterr</a:t>
          </a:r>
          <a:r>
            <a:rPr lang="en-US" sz="2400" dirty="0" smtClean="0"/>
            <a:t>)</a:t>
          </a:r>
          <a:endParaRPr lang="en-US" sz="2400" dirty="0"/>
        </a:p>
      </dgm:t>
    </dgm:pt>
    <dgm:pt modelId="{63EC1E9A-14E6-48CE-B7E5-F7B5E40387B5}" type="parTrans" cxnId="{A730DE76-62AB-4713-A6E4-A00FF12671D0}">
      <dgm:prSet/>
      <dgm:spPr/>
      <dgm:t>
        <a:bodyPr/>
        <a:lstStyle/>
        <a:p>
          <a:endParaRPr lang="en-US"/>
        </a:p>
      </dgm:t>
    </dgm:pt>
    <dgm:pt modelId="{A98EC294-E69C-40FF-A680-8644E875916A}" type="sibTrans" cxnId="{A730DE76-62AB-4713-A6E4-A00FF12671D0}">
      <dgm:prSet/>
      <dgm:spPr/>
      <dgm:t>
        <a:bodyPr/>
        <a:lstStyle/>
        <a:p>
          <a:endParaRPr lang="en-US"/>
        </a:p>
      </dgm:t>
    </dgm:pt>
    <dgm:pt modelId="{765F8188-2D27-45CE-9DA0-D19BE859A1EC}" type="pres">
      <dgm:prSet presAssocID="{AEFD1CCC-C511-4C54-910B-C283F24B3FEE}" presName="composite" presStyleCnt="0">
        <dgm:presLayoutVars>
          <dgm:chMax val="1"/>
          <dgm:dir/>
          <dgm:resizeHandles val="exact"/>
        </dgm:presLayoutVars>
      </dgm:prSet>
      <dgm:spPr/>
      <dgm:t>
        <a:bodyPr/>
        <a:lstStyle/>
        <a:p>
          <a:endParaRPr lang="en-US"/>
        </a:p>
      </dgm:t>
    </dgm:pt>
    <dgm:pt modelId="{00AC24D1-6DE0-4667-89F5-5E6B9A4BEDA8}" type="pres">
      <dgm:prSet presAssocID="{A739BBBF-74EF-463D-A053-BED84BCDFAE1}" presName="roof" presStyleLbl="dkBgShp" presStyleIdx="0" presStyleCnt="2" custLinFactNeighborX="-526" custLinFactNeighborY="5675"/>
      <dgm:spPr/>
      <dgm:t>
        <a:bodyPr/>
        <a:lstStyle/>
        <a:p>
          <a:endParaRPr lang="en-US"/>
        </a:p>
      </dgm:t>
    </dgm:pt>
    <dgm:pt modelId="{24B0386D-6CB2-4C5B-9B19-6CA7F4F83B03}" type="pres">
      <dgm:prSet presAssocID="{A739BBBF-74EF-463D-A053-BED84BCDFAE1}" presName="pillars" presStyleCnt="0"/>
      <dgm:spPr/>
    </dgm:pt>
    <dgm:pt modelId="{3E5A2312-224C-43A5-B5FC-8B29DF1AEA6C}" type="pres">
      <dgm:prSet presAssocID="{A739BBBF-74EF-463D-A053-BED84BCDFAE1}" presName="pillar1" presStyleLbl="node1" presStyleIdx="0" presStyleCnt="3">
        <dgm:presLayoutVars>
          <dgm:bulletEnabled val="1"/>
        </dgm:presLayoutVars>
      </dgm:prSet>
      <dgm:spPr/>
      <dgm:t>
        <a:bodyPr/>
        <a:lstStyle/>
        <a:p>
          <a:endParaRPr lang="en-US"/>
        </a:p>
      </dgm:t>
    </dgm:pt>
    <dgm:pt modelId="{EA1575B3-28E0-4173-A5DD-DD3369F554F3}" type="pres">
      <dgm:prSet presAssocID="{17B2A71F-7131-4F88-A596-6EB9E40EFEDA}" presName="pillarX" presStyleLbl="node1" presStyleIdx="1" presStyleCnt="3">
        <dgm:presLayoutVars>
          <dgm:bulletEnabled val="1"/>
        </dgm:presLayoutVars>
      </dgm:prSet>
      <dgm:spPr/>
      <dgm:t>
        <a:bodyPr/>
        <a:lstStyle/>
        <a:p>
          <a:endParaRPr lang="en-US"/>
        </a:p>
      </dgm:t>
    </dgm:pt>
    <dgm:pt modelId="{AC16BE41-0F36-4EEE-ACDE-319F24BA1F22}" type="pres">
      <dgm:prSet presAssocID="{2371CDBF-EAC5-4827-90D5-E16787D92354}" presName="pillarX" presStyleLbl="node1" presStyleIdx="2" presStyleCnt="3">
        <dgm:presLayoutVars>
          <dgm:bulletEnabled val="1"/>
        </dgm:presLayoutVars>
      </dgm:prSet>
      <dgm:spPr/>
      <dgm:t>
        <a:bodyPr/>
        <a:lstStyle/>
        <a:p>
          <a:endParaRPr lang="en-US"/>
        </a:p>
      </dgm:t>
    </dgm:pt>
    <dgm:pt modelId="{F82D3AF6-2ED7-4353-A772-A3C36BBA5F13}" type="pres">
      <dgm:prSet presAssocID="{A739BBBF-74EF-463D-A053-BED84BCDFAE1}" presName="base" presStyleLbl="dkBgShp" presStyleIdx="1" presStyleCnt="2" custLinFactNeighborY="26517"/>
      <dgm:spPr/>
    </dgm:pt>
  </dgm:ptLst>
  <dgm:cxnLst>
    <dgm:cxn modelId="{B993224D-4ED7-4E10-BA0E-718E46270259}" srcId="{A739BBBF-74EF-463D-A053-BED84BCDFAE1}" destId="{244F0761-F85F-47F1-84B9-2AFAFD2A8E3D}" srcOrd="0" destOrd="0" parTransId="{6975D99D-E283-4E0F-8A10-8CC646BF2BEF}" sibTransId="{5FE72D01-E0E9-4224-A086-6E44E40EFC20}"/>
    <dgm:cxn modelId="{77637FC0-E2F3-4FE8-9B57-B4D45061E204}" srcId="{A739BBBF-74EF-463D-A053-BED84BCDFAE1}" destId="{17B2A71F-7131-4F88-A596-6EB9E40EFEDA}" srcOrd="1" destOrd="0" parTransId="{C290F376-51B1-4E11-90EE-801DFC1971C1}" sibTransId="{DE7A0BAB-14D9-48DE-A31E-1F4F5DC7AB2B}"/>
    <dgm:cxn modelId="{0E60FFC3-4DEF-4ADA-A86E-4CE1E8E2B793}" srcId="{AEFD1CCC-C511-4C54-910B-C283F24B3FEE}" destId="{A739BBBF-74EF-463D-A053-BED84BCDFAE1}" srcOrd="0" destOrd="0" parTransId="{123EECB2-48A5-4B4E-9313-CB0F5B03E2B0}" sibTransId="{4B9880E0-0267-4DB4-9B72-230405A1C874}"/>
    <dgm:cxn modelId="{7622D506-C4D6-4438-A060-50449B555630}" type="presOf" srcId="{17B2A71F-7131-4F88-A596-6EB9E40EFEDA}" destId="{EA1575B3-28E0-4173-A5DD-DD3369F554F3}" srcOrd="0" destOrd="0" presId="urn:microsoft.com/office/officeart/2005/8/layout/hList3"/>
    <dgm:cxn modelId="{A730DE76-62AB-4713-A6E4-A00FF12671D0}" srcId="{A739BBBF-74EF-463D-A053-BED84BCDFAE1}" destId="{2371CDBF-EAC5-4827-90D5-E16787D92354}" srcOrd="2" destOrd="0" parTransId="{63EC1E9A-14E6-48CE-B7E5-F7B5E40387B5}" sibTransId="{A98EC294-E69C-40FF-A680-8644E875916A}"/>
    <dgm:cxn modelId="{7689E407-0D8A-46E4-B7FB-DCE94EBE4321}" type="presOf" srcId="{A739BBBF-74EF-463D-A053-BED84BCDFAE1}" destId="{00AC24D1-6DE0-4667-89F5-5E6B9A4BEDA8}" srcOrd="0" destOrd="0" presId="urn:microsoft.com/office/officeart/2005/8/layout/hList3"/>
    <dgm:cxn modelId="{5B78404B-8A29-4114-A39A-90EE8F7C12E2}" type="presOf" srcId="{244F0761-F85F-47F1-84B9-2AFAFD2A8E3D}" destId="{3E5A2312-224C-43A5-B5FC-8B29DF1AEA6C}" srcOrd="0" destOrd="0" presId="urn:microsoft.com/office/officeart/2005/8/layout/hList3"/>
    <dgm:cxn modelId="{CA3B0924-1D7F-4EF0-ACC5-589C8F22379B}" type="presOf" srcId="{2371CDBF-EAC5-4827-90D5-E16787D92354}" destId="{AC16BE41-0F36-4EEE-ACDE-319F24BA1F22}" srcOrd="0" destOrd="0" presId="urn:microsoft.com/office/officeart/2005/8/layout/hList3"/>
    <dgm:cxn modelId="{99415EF9-1030-4361-9A93-EED0C2057AB5}" type="presOf" srcId="{AEFD1CCC-C511-4C54-910B-C283F24B3FEE}" destId="{765F8188-2D27-45CE-9DA0-D19BE859A1EC}" srcOrd="0" destOrd="0" presId="urn:microsoft.com/office/officeart/2005/8/layout/hList3"/>
    <dgm:cxn modelId="{D9F943AE-7C4B-4D17-A937-32247874AFB4}" type="presParOf" srcId="{765F8188-2D27-45CE-9DA0-D19BE859A1EC}" destId="{00AC24D1-6DE0-4667-89F5-5E6B9A4BEDA8}" srcOrd="0" destOrd="0" presId="urn:microsoft.com/office/officeart/2005/8/layout/hList3"/>
    <dgm:cxn modelId="{42DAFFBA-5A7F-4F8F-AB07-5E4B81BF16DB}" type="presParOf" srcId="{765F8188-2D27-45CE-9DA0-D19BE859A1EC}" destId="{24B0386D-6CB2-4C5B-9B19-6CA7F4F83B03}" srcOrd="1" destOrd="0" presId="urn:microsoft.com/office/officeart/2005/8/layout/hList3"/>
    <dgm:cxn modelId="{2C641EEF-D7CB-408C-9448-46884BCF258A}" type="presParOf" srcId="{24B0386D-6CB2-4C5B-9B19-6CA7F4F83B03}" destId="{3E5A2312-224C-43A5-B5FC-8B29DF1AEA6C}" srcOrd="0" destOrd="0" presId="urn:microsoft.com/office/officeart/2005/8/layout/hList3"/>
    <dgm:cxn modelId="{A8F26FF5-6E6E-4FC4-B004-E8D17F6ACBA7}" type="presParOf" srcId="{24B0386D-6CB2-4C5B-9B19-6CA7F4F83B03}" destId="{EA1575B3-28E0-4173-A5DD-DD3369F554F3}" srcOrd="1" destOrd="0" presId="urn:microsoft.com/office/officeart/2005/8/layout/hList3"/>
    <dgm:cxn modelId="{AD9FB261-C681-4E44-B339-7A768C34A25C}" type="presParOf" srcId="{24B0386D-6CB2-4C5B-9B19-6CA7F4F83B03}" destId="{AC16BE41-0F36-4EEE-ACDE-319F24BA1F22}" srcOrd="2" destOrd="0" presId="urn:microsoft.com/office/officeart/2005/8/layout/hList3"/>
    <dgm:cxn modelId="{0FB487A9-9CB0-419D-98F6-E75F49775C8B}" type="presParOf" srcId="{765F8188-2D27-45CE-9DA0-D19BE859A1EC}" destId="{F82D3AF6-2ED7-4353-A772-A3C36BBA5F13}"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61E26D-F7A2-420E-9FB0-B2AD178FA7AB}" type="datetimeFigureOut">
              <a:rPr lang="en-US" smtClean="0"/>
              <a:pPr/>
              <a:t>11/1/2018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Aakanksha Chopra(Assist. Prof(IT))</a:t>
            </a: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BD3626-C8C9-4D4B-9CB0-E8274F168A87}" type="slidenum">
              <a:rPr lang="en-US" smtClean="0"/>
              <a:pPr/>
              <a:t>‹#›</a:t>
            </a:fld>
            <a:endParaRPr lang="en-US"/>
          </a:p>
        </p:txBody>
      </p:sp>
    </p:spTree>
    <p:extLst>
      <p:ext uri="{BB962C8B-B14F-4D97-AF65-F5344CB8AC3E}">
        <p14:creationId xmlns:p14="http://schemas.microsoft.com/office/powerpoint/2010/main" val="346831024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A4352-7B29-4753-AB91-84681256EFE9}" type="datetimeFigureOut">
              <a:rPr lang="en-US" smtClean="0"/>
              <a:pPr/>
              <a:t>11/1/2018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Aakanksha Chopra(Assist. Prof(IT))</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4D8A6D-4729-481F-8549-EB474F13BDBF}" type="slidenum">
              <a:rPr lang="en-US" smtClean="0"/>
              <a:pPr/>
              <a:t>‹#›</a:t>
            </a:fld>
            <a:endParaRPr lang="en-US"/>
          </a:p>
        </p:txBody>
      </p:sp>
    </p:spTree>
    <p:extLst>
      <p:ext uri="{BB962C8B-B14F-4D97-AF65-F5344CB8AC3E}">
        <p14:creationId xmlns:p14="http://schemas.microsoft.com/office/powerpoint/2010/main" val="92302258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B4D8A6D-4729-481F-8549-EB474F13BDBF}" type="slidenum">
              <a:rPr lang="en-US" smtClean="0"/>
              <a:pPr/>
              <a:t>1</a:t>
            </a:fld>
            <a:endParaRPr lang="en-US"/>
          </a:p>
        </p:txBody>
      </p:sp>
      <p:sp>
        <p:nvSpPr>
          <p:cNvPr id="5" name="Footer Placeholder 4"/>
          <p:cNvSpPr>
            <a:spLocks noGrp="1"/>
          </p:cNvSpPr>
          <p:nvPr>
            <p:ph type="ftr" sz="quarter" idx="11"/>
          </p:nvPr>
        </p:nvSpPr>
        <p:spPr/>
        <p:txBody>
          <a:bodyPr/>
          <a:lstStyle/>
          <a:p>
            <a:r>
              <a:rPr lang="en-US" smtClean="0"/>
              <a:t>Aakanksha Chopra(Assist. Prof(IT))</a:t>
            </a:r>
            <a:endParaRPr lang="en-US"/>
          </a:p>
        </p:txBody>
      </p:sp>
    </p:spTree>
    <p:extLst>
      <p:ext uri="{BB962C8B-B14F-4D97-AF65-F5344CB8AC3E}">
        <p14:creationId xmlns:p14="http://schemas.microsoft.com/office/powerpoint/2010/main" val="1424254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92" y="1371600"/>
            <a:ext cx="7853012"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93" y="3228536"/>
            <a:ext cx="7856060"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0CDE782D-2DF6-47F8-9868-71F638CD8342}" type="datetimeFigureOut">
              <a:rPr lang="en-US" smtClean="0"/>
              <a:pPr/>
              <a:t>11/1/2018</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78DDF5A3-2B14-45C1-A67F-E001CF48CF21}"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CDE782D-2DF6-47F8-9868-71F638CD8342}" type="datetimeFigureOut">
              <a:rPr lang="en-US" smtClean="0"/>
              <a:pPr/>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DF5A3-2B14-45C1-A67F-E001CF48CF2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0551" y="914403"/>
            <a:ext cx="2057757"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80" y="914403"/>
            <a:ext cx="6020845"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CDE782D-2DF6-47F8-9868-71F638CD8342}" type="datetimeFigureOut">
              <a:rPr lang="en-US" smtClean="0"/>
              <a:pPr/>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DF5A3-2B14-45C1-A67F-E001CF48CF2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CDE782D-2DF6-47F8-9868-71F638CD8342}" type="datetimeFigureOut">
              <a:rPr lang="en-US" smtClean="0"/>
              <a:pPr/>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DF5A3-2B14-45C1-A67F-E001CF48CF2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444" y="1316736"/>
            <a:ext cx="777375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444" y="2704664"/>
            <a:ext cx="777375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0CDE782D-2DF6-47F8-9868-71F638CD8342}" type="datetimeFigureOut">
              <a:rPr lang="en-US" smtClean="0"/>
              <a:pPr/>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DF5A3-2B14-45C1-A67F-E001CF48CF21}"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80" y="704088"/>
            <a:ext cx="823102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80" y="1920085"/>
            <a:ext cx="4039301"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9007" y="1920085"/>
            <a:ext cx="4039301"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CDE782D-2DF6-47F8-9868-71F638CD8342}" type="datetimeFigureOut">
              <a:rPr lang="en-US" smtClean="0"/>
              <a:pPr/>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DF5A3-2B14-45C1-A67F-E001CF48CF2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80" y="704088"/>
            <a:ext cx="823102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84" y="1855248"/>
            <a:ext cx="4040889"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837" y="1859762"/>
            <a:ext cx="4042477"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84" y="2514600"/>
            <a:ext cx="4040889"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837" y="2514600"/>
            <a:ext cx="404247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0CDE782D-2DF6-47F8-9868-71F638CD8342}" type="datetimeFigureOut">
              <a:rPr lang="en-US" smtClean="0"/>
              <a:pPr/>
              <a:t>11/1/2018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DDF5A3-2B14-45C1-A67F-E001CF48CF2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80" y="704088"/>
            <a:ext cx="830724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0CDE782D-2DF6-47F8-9868-71F638CD8342}" type="datetimeFigureOut">
              <a:rPr lang="en-US" smtClean="0"/>
              <a:pPr/>
              <a:t>11/1/2018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DDF5A3-2B14-45C1-A67F-E001CF48CF2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DE782D-2DF6-47F8-9868-71F638CD8342}" type="datetimeFigureOut">
              <a:rPr lang="en-US" smtClean="0"/>
              <a:pPr/>
              <a:t>11/1/2018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DDF5A3-2B14-45C1-A67F-E001CF48CF2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919" y="514352"/>
            <a:ext cx="274367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919" y="1676400"/>
            <a:ext cx="274367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670" y="1676400"/>
            <a:ext cx="5112639"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CDE782D-2DF6-47F8-9868-71F638CD8342}" type="datetimeFigureOut">
              <a:rPr lang="en-US" smtClean="0"/>
              <a:pPr/>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DF5A3-2B14-45C1-A67F-E001CF48CF2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6303" y="1108077"/>
            <a:ext cx="5258713"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5525" y="5359769"/>
            <a:ext cx="15547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706" y="1176998"/>
            <a:ext cx="2213232"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706" y="2828785"/>
            <a:ext cx="2210184"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CDE782D-2DF6-47F8-9868-71F638CD8342}" type="datetimeFigureOut">
              <a:rPr lang="en-US" smtClean="0"/>
              <a:pPr/>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8603" y="6356355"/>
            <a:ext cx="609706" cy="365125"/>
          </a:xfrm>
        </p:spPr>
        <p:txBody>
          <a:bodyPr/>
          <a:lstStyle/>
          <a:p>
            <a:fld id="{78DDF5A3-2B14-45C1-A67F-E001CF48CF21}" type="slidenum">
              <a:rPr lang="en-US" smtClean="0"/>
              <a:pPr/>
              <a:t>‹#›</a:t>
            </a:fld>
            <a:endParaRPr lang="en-US"/>
          </a:p>
        </p:txBody>
      </p:sp>
      <p:sp>
        <p:nvSpPr>
          <p:cNvPr id="3" name="Picture Placeholder 2"/>
          <p:cNvSpPr>
            <a:spLocks noGrp="1"/>
          </p:cNvSpPr>
          <p:nvPr>
            <p:ph type="pic" idx="1"/>
          </p:nvPr>
        </p:nvSpPr>
        <p:spPr>
          <a:xfrm rot="420000">
            <a:off x="3486398" y="1199517"/>
            <a:ext cx="4618522"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7" y="5816600"/>
            <a:ext cx="9164642"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2264" y="6219830"/>
            <a:ext cx="4763327"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7" y="-7144"/>
            <a:ext cx="9164642"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2264" y="-7141"/>
            <a:ext cx="4763327"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80" y="704088"/>
            <a:ext cx="823102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80" y="1935480"/>
            <a:ext cx="823102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79" y="6356355"/>
            <a:ext cx="2133971"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0CDE782D-2DF6-47F8-9868-71F638CD8342}" type="datetimeFigureOut">
              <a:rPr lang="en-US" smtClean="0"/>
              <a:pPr/>
              <a:t>11/1/2018</a:t>
            </a:fld>
            <a:endParaRPr lang="en-US"/>
          </a:p>
        </p:txBody>
      </p:sp>
      <p:sp>
        <p:nvSpPr>
          <p:cNvPr id="22" name="Footer Placeholder 21"/>
          <p:cNvSpPr>
            <a:spLocks noGrp="1"/>
          </p:cNvSpPr>
          <p:nvPr>
            <p:ph type="ftr" sz="quarter" idx="3"/>
          </p:nvPr>
        </p:nvSpPr>
        <p:spPr>
          <a:xfrm>
            <a:off x="2667463" y="6356355"/>
            <a:ext cx="3353382"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6176" y="6356355"/>
            <a:ext cx="762132"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8DDF5A3-2B14-45C1-A67F-E001CF48CF21}" type="slidenum">
              <a:rPr lang="en-US" smtClean="0"/>
              <a:pPr/>
              <a:t>‹#›</a:t>
            </a:fld>
            <a:endParaRPr lang="en-US"/>
          </a:p>
        </p:txBody>
      </p:sp>
      <p:grpSp>
        <p:nvGrpSpPr>
          <p:cNvPr id="2" name="Group 1"/>
          <p:cNvGrpSpPr/>
          <p:nvPr/>
        </p:nvGrpSpPr>
        <p:grpSpPr>
          <a:xfrm>
            <a:off x="-19016" y="202408"/>
            <a:ext cx="9182143"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 y="334854"/>
            <a:ext cx="9145586" cy="4389546"/>
          </a:xfrm>
        </p:spPr>
        <p:txBody>
          <a:bodyPr>
            <a:normAutofit/>
          </a:bodyPr>
          <a:lstStyle/>
          <a:p>
            <a:pPr algn="l"/>
            <a:r>
              <a:rPr lang="en-US" sz="8000" dirty="0" smtClean="0"/>
              <a:t>     </a:t>
            </a:r>
            <a:r>
              <a:rPr lang="en-US" sz="13800" dirty="0" smtClean="0">
                <a:solidFill>
                  <a:schemeClr val="bg1"/>
                </a:solidFill>
                <a:latin typeface="AR CENA" panose="02000000000000000000" pitchFamily="2" charset="0"/>
              </a:rPr>
              <a:t>File Handling</a:t>
            </a:r>
            <a:endParaRPr lang="en-US" sz="13800" dirty="0">
              <a:solidFill>
                <a:schemeClr val="bg1"/>
              </a:solidFill>
              <a:latin typeface="AR CENA" panose="02000000000000000000" pitchFamily="2" charset="0"/>
            </a:endParaRPr>
          </a:p>
        </p:txBody>
      </p:sp>
      <p:sp>
        <p:nvSpPr>
          <p:cNvPr id="5" name="Rectangle 4"/>
          <p:cNvSpPr/>
          <p:nvPr/>
        </p:nvSpPr>
        <p:spPr>
          <a:xfrm>
            <a:off x="2125384" y="6452319"/>
            <a:ext cx="5699891" cy="328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Aakanksha</a:t>
            </a:r>
            <a:r>
              <a:rPr lang="en-US" dirty="0" smtClean="0"/>
              <a:t> Chopra(Asst. Prof. (IT))</a:t>
            </a:r>
            <a:endParaRPr lang="en-US" dirty="0"/>
          </a:p>
        </p:txBody>
      </p:sp>
    </p:spTree>
    <p:extLst>
      <p:ext uri="{BB962C8B-B14F-4D97-AF65-F5344CB8AC3E}">
        <p14:creationId xmlns:p14="http://schemas.microsoft.com/office/powerpoint/2010/main" val="28876229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71522" cy="6858000"/>
          </a:xfrm>
        </p:spPr>
        <p:txBody>
          <a:bodyPr>
            <a:normAutofit lnSpcReduction="10000"/>
          </a:bodyPr>
          <a:lstStyle/>
          <a:p>
            <a:pPr marL="0" indent="0" algn="ctr">
              <a:buNone/>
            </a:pPr>
            <a:r>
              <a:rPr lang="en-US" sz="4000" b="1" u="sng" dirty="0" smtClean="0">
                <a:solidFill>
                  <a:srgbClr val="7030A0"/>
                </a:solidFill>
                <a:latin typeface="Arial Black" panose="020B0A04020102020204" pitchFamily="34" charset="0"/>
              </a:rPr>
              <a:t>TYPES OF FILES</a:t>
            </a:r>
          </a:p>
          <a:p>
            <a:pPr marL="514350" indent="-514350" algn="just">
              <a:buAutoNum type="arabicPeriod"/>
            </a:pPr>
            <a:r>
              <a:rPr lang="en-US" sz="3200" b="1" u="sng" dirty="0" smtClean="0">
                <a:solidFill>
                  <a:srgbClr val="C00000"/>
                </a:solidFill>
                <a:latin typeface="Candara" panose="020E0502030303020204" pitchFamily="34" charset="0"/>
              </a:rPr>
              <a:t>ASCII TEXT FILES-</a:t>
            </a:r>
            <a:r>
              <a:rPr lang="en-US" sz="2800" b="1" dirty="0" smtClean="0">
                <a:solidFill>
                  <a:srgbClr val="C00000"/>
                </a:solidFill>
                <a:latin typeface="Candara" panose="020E0502030303020204" pitchFamily="34" charset="0"/>
              </a:rPr>
              <a:t> </a:t>
            </a:r>
          </a:p>
          <a:p>
            <a:pPr algn="just"/>
            <a:r>
              <a:rPr lang="en-US" sz="2800" dirty="0" smtClean="0">
                <a:latin typeface="Candara" panose="020E0502030303020204" pitchFamily="34" charset="0"/>
              </a:rPr>
              <a:t>A text file is a stream of characters that are </a:t>
            </a:r>
            <a:r>
              <a:rPr lang="en-US" sz="2800" b="1" i="1" u="sng" dirty="0" smtClean="0">
                <a:solidFill>
                  <a:srgbClr val="FF0000"/>
                </a:solidFill>
                <a:latin typeface="Candara" panose="020E0502030303020204" pitchFamily="34" charset="0"/>
              </a:rPr>
              <a:t>sequentially</a:t>
            </a:r>
            <a:r>
              <a:rPr lang="en-US" sz="2800" dirty="0" smtClean="0">
                <a:latin typeface="Candara" panose="020E0502030303020204" pitchFamily="34" charset="0"/>
              </a:rPr>
              <a:t> processed by the computer in forward direction. </a:t>
            </a:r>
          </a:p>
          <a:p>
            <a:pPr algn="just"/>
            <a:r>
              <a:rPr lang="en-US" sz="2800" dirty="0" smtClean="0">
                <a:latin typeface="Candara" panose="020E0502030303020204" pitchFamily="34" charset="0"/>
              </a:rPr>
              <a:t>For the above reason the text files perform only </a:t>
            </a:r>
            <a:r>
              <a:rPr lang="en-US" sz="2800" b="1" i="1" u="sng" dirty="0" smtClean="0">
                <a:solidFill>
                  <a:srgbClr val="FF0000"/>
                </a:solidFill>
                <a:latin typeface="Candara" panose="020E0502030303020204" pitchFamily="34" charset="0"/>
              </a:rPr>
              <a:t>one operation</a:t>
            </a:r>
            <a:r>
              <a:rPr lang="en-US" sz="2800" dirty="0" smtClean="0">
                <a:solidFill>
                  <a:srgbClr val="FF0000"/>
                </a:solidFill>
                <a:latin typeface="Candara" panose="020E0502030303020204" pitchFamily="34" charset="0"/>
              </a:rPr>
              <a:t> </a:t>
            </a:r>
            <a:r>
              <a:rPr lang="en-US" sz="2800" dirty="0" smtClean="0">
                <a:latin typeface="Candara" panose="020E0502030303020204" pitchFamily="34" charset="0"/>
              </a:rPr>
              <a:t>at one time(reading/ writing/ appending). </a:t>
            </a:r>
          </a:p>
          <a:p>
            <a:pPr algn="just"/>
            <a:r>
              <a:rPr lang="en-US" sz="2800" dirty="0" smtClean="0">
                <a:latin typeface="Candara" panose="020E0502030303020204" pitchFamily="34" charset="0"/>
              </a:rPr>
              <a:t>Text files </a:t>
            </a:r>
            <a:r>
              <a:rPr lang="en-US" sz="2800" b="1" dirty="0" smtClean="0">
                <a:solidFill>
                  <a:srgbClr val="FF0000"/>
                </a:solidFill>
                <a:latin typeface="Candara" panose="020E0502030303020204" pitchFamily="34" charset="0"/>
              </a:rPr>
              <a:t>processes</a:t>
            </a:r>
            <a:r>
              <a:rPr lang="en-US" sz="2800" dirty="0" smtClean="0">
                <a:latin typeface="Candara" panose="020E0502030303020204" pitchFamily="34" charset="0"/>
              </a:rPr>
              <a:t> only </a:t>
            </a:r>
            <a:r>
              <a:rPr lang="en-US" sz="2800" b="1" dirty="0" smtClean="0">
                <a:solidFill>
                  <a:srgbClr val="FF0000"/>
                </a:solidFill>
                <a:latin typeface="Candara" panose="020E0502030303020204" pitchFamily="34" charset="0"/>
              </a:rPr>
              <a:t>characters</a:t>
            </a:r>
            <a:r>
              <a:rPr lang="en-US" sz="2800" dirty="0" smtClean="0">
                <a:latin typeface="Candara" panose="020E0502030303020204" pitchFamily="34" charset="0"/>
              </a:rPr>
              <a:t> so these files can read or write a single character at a time.</a:t>
            </a:r>
          </a:p>
          <a:p>
            <a:pPr algn="just"/>
            <a:r>
              <a:rPr lang="en-US" sz="2800" dirty="0" smtClean="0">
                <a:latin typeface="Candara" panose="020E0502030303020204" pitchFamily="34" charset="0"/>
              </a:rPr>
              <a:t>In text file each line contains 0 or more chars. &amp; ends with one or more chars. That specify end of line(like- ’\0’)</a:t>
            </a:r>
          </a:p>
          <a:p>
            <a:pPr algn="just"/>
            <a:r>
              <a:rPr lang="en-US" sz="2800" b="1" i="1" dirty="0" smtClean="0">
                <a:solidFill>
                  <a:srgbClr val="FF0000"/>
                </a:solidFill>
                <a:latin typeface="Candara" panose="020E0502030303020204" pitchFamily="34" charset="0"/>
              </a:rPr>
              <a:t>Max. number</a:t>
            </a:r>
            <a:r>
              <a:rPr lang="en-US" sz="2800" dirty="0" smtClean="0">
                <a:latin typeface="Candara" panose="020E0502030303020204" pitchFamily="34" charset="0"/>
              </a:rPr>
              <a:t> of </a:t>
            </a:r>
            <a:r>
              <a:rPr lang="en-US" sz="2800" b="1" dirty="0" smtClean="0">
                <a:solidFill>
                  <a:srgbClr val="FF0000"/>
                </a:solidFill>
                <a:latin typeface="Candara" panose="020E0502030303020204" pitchFamily="34" charset="0"/>
              </a:rPr>
              <a:t>255 chars </a:t>
            </a:r>
            <a:r>
              <a:rPr lang="en-US" sz="2800" dirty="0" smtClean="0">
                <a:latin typeface="Candara" panose="020E0502030303020204" pitchFamily="34" charset="0"/>
              </a:rPr>
              <a:t>can come in one line.</a:t>
            </a:r>
          </a:p>
          <a:p>
            <a:pPr algn="just"/>
            <a:r>
              <a:rPr lang="en-US" sz="2800" dirty="0" smtClean="0">
                <a:latin typeface="Candara" panose="020E0502030303020204" pitchFamily="34" charset="0"/>
              </a:rPr>
              <a:t>If a line in program is not containing a string(might contain a number) then it is not terminated by NULL char.</a:t>
            </a:r>
          </a:p>
          <a:p>
            <a:pPr algn="just"/>
            <a:endParaRPr lang="en-US" sz="2800" dirty="0" smtClean="0">
              <a:latin typeface="Candara" panose="020E0502030303020204" pitchFamily="34" charset="0"/>
            </a:endParaRPr>
          </a:p>
          <a:p>
            <a:pPr marL="0" indent="0" algn="just">
              <a:buNone/>
            </a:pPr>
            <a:endParaRPr lang="en-US" sz="2800" dirty="0" smtClean="0">
              <a:latin typeface="Candara" panose="020E0502030303020204" pitchFamily="34" charset="0"/>
            </a:endParaRPr>
          </a:p>
        </p:txBody>
      </p:sp>
      <p:sp>
        <p:nvSpPr>
          <p:cNvPr id="5" name="Rectangle 4"/>
          <p:cNvSpPr/>
          <p:nvPr/>
        </p:nvSpPr>
        <p:spPr>
          <a:xfrm>
            <a:off x="5361138"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7871690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71522" cy="6858000"/>
          </a:xfrm>
        </p:spPr>
        <p:txBody>
          <a:bodyPr>
            <a:normAutofit fontScale="85000" lnSpcReduction="10000"/>
          </a:bodyPr>
          <a:lstStyle/>
          <a:p>
            <a:pPr marL="0" indent="0" algn="ctr">
              <a:buNone/>
            </a:pPr>
            <a:endParaRPr lang="en-US" sz="1050" b="1" u="sng" dirty="0" smtClean="0">
              <a:solidFill>
                <a:srgbClr val="FFC000"/>
              </a:solidFill>
              <a:latin typeface="Arial Black" panose="020B0A04020102020204" pitchFamily="34" charset="0"/>
            </a:endParaRPr>
          </a:p>
          <a:p>
            <a:pPr marL="0" indent="0">
              <a:buNone/>
            </a:pPr>
            <a:r>
              <a:rPr lang="en-US" sz="3200" b="1" u="sng" dirty="0" smtClean="0">
                <a:solidFill>
                  <a:srgbClr val="C00000"/>
                </a:solidFill>
                <a:latin typeface="Arial Black" panose="020B0A04020102020204" pitchFamily="34" charset="0"/>
              </a:rPr>
              <a:t>ASCII Text File(</a:t>
            </a:r>
            <a:r>
              <a:rPr lang="en-US" sz="3200" b="1" u="sng" dirty="0" err="1" smtClean="0">
                <a:solidFill>
                  <a:srgbClr val="C00000"/>
                </a:solidFill>
                <a:latin typeface="Arial Black" panose="020B0A04020102020204" pitchFamily="34" charset="0"/>
              </a:rPr>
              <a:t>cont</a:t>
            </a:r>
            <a:r>
              <a:rPr lang="en-US" sz="3200" b="1" u="sng" dirty="0" smtClean="0">
                <a:solidFill>
                  <a:srgbClr val="C00000"/>
                </a:solidFill>
                <a:latin typeface="Arial Black" panose="020B0A04020102020204" pitchFamily="34" charset="0"/>
              </a:rPr>
              <a:t>…..)</a:t>
            </a:r>
          </a:p>
          <a:p>
            <a:pPr algn="just">
              <a:buFont typeface="Wingdings" panose="05000000000000000000" pitchFamily="2" charset="2"/>
              <a:buChar char="Ø"/>
            </a:pPr>
            <a:r>
              <a:rPr lang="en-US" sz="3100" dirty="0" smtClean="0">
                <a:latin typeface="Candara" panose="020E0502030303020204" pitchFamily="34" charset="0"/>
              </a:rPr>
              <a:t>When data is written to a text file each </a:t>
            </a:r>
            <a:r>
              <a:rPr lang="en-US" sz="3100" b="1" i="1" dirty="0" smtClean="0">
                <a:solidFill>
                  <a:srgbClr val="FF0000"/>
                </a:solidFill>
                <a:latin typeface="Candara" panose="020E0502030303020204" pitchFamily="34" charset="0"/>
              </a:rPr>
              <a:t>newline character</a:t>
            </a:r>
            <a:r>
              <a:rPr lang="en-US" sz="3100" dirty="0" smtClean="0">
                <a:latin typeface="Candara" panose="020E0502030303020204" pitchFamily="34" charset="0"/>
              </a:rPr>
              <a:t> is converted into a </a:t>
            </a:r>
            <a:r>
              <a:rPr lang="en-US" sz="3100" b="1" i="1" dirty="0" smtClean="0">
                <a:solidFill>
                  <a:srgbClr val="FF0000"/>
                </a:solidFill>
                <a:latin typeface="Candara" panose="020E0502030303020204" pitchFamily="34" charset="0"/>
              </a:rPr>
              <a:t>carriage return/line feed char</a:t>
            </a:r>
            <a:r>
              <a:rPr lang="en-US" sz="3100" dirty="0" smtClean="0">
                <a:solidFill>
                  <a:srgbClr val="FF0000"/>
                </a:solidFill>
                <a:latin typeface="Candara" panose="020E0502030303020204" pitchFamily="34" charset="0"/>
              </a:rPr>
              <a:t>.</a:t>
            </a:r>
            <a:r>
              <a:rPr lang="en-US" sz="3100" dirty="0" smtClean="0">
                <a:latin typeface="Candara" panose="020E0502030303020204" pitchFamily="34" charset="0"/>
              </a:rPr>
              <a:t> And when data is read from text file each </a:t>
            </a:r>
            <a:r>
              <a:rPr lang="en-US" sz="3100" b="1" i="1" dirty="0" smtClean="0">
                <a:solidFill>
                  <a:srgbClr val="FF0000"/>
                </a:solidFill>
                <a:latin typeface="Candara" panose="020E0502030303020204" pitchFamily="34" charset="0"/>
              </a:rPr>
              <a:t>carriage return/line feed char </a:t>
            </a:r>
            <a:r>
              <a:rPr lang="en-US" sz="3100" dirty="0" smtClean="0">
                <a:latin typeface="Candara" panose="020E0502030303020204" pitchFamily="34" charset="0"/>
              </a:rPr>
              <a:t>is converted into </a:t>
            </a:r>
            <a:r>
              <a:rPr lang="en-US" sz="3100" b="1" i="1" dirty="0" smtClean="0">
                <a:solidFill>
                  <a:srgbClr val="FF0000"/>
                </a:solidFill>
                <a:latin typeface="Candara" panose="020E0502030303020204" pitchFamily="34" charset="0"/>
              </a:rPr>
              <a:t>newline character</a:t>
            </a:r>
            <a:r>
              <a:rPr lang="en-US" sz="3100" dirty="0" smtClean="0">
                <a:solidFill>
                  <a:srgbClr val="FF0000"/>
                </a:solidFill>
                <a:latin typeface="Candara" panose="020E0502030303020204" pitchFamily="34" charset="0"/>
              </a:rPr>
              <a:t>.  </a:t>
            </a:r>
          </a:p>
          <a:p>
            <a:pPr algn="just">
              <a:buFont typeface="Wingdings" panose="05000000000000000000" pitchFamily="2" charset="2"/>
              <a:buChar char="Ø"/>
            </a:pPr>
            <a:r>
              <a:rPr lang="en-US" sz="3100" dirty="0" smtClean="0">
                <a:latin typeface="Candara" panose="020E0502030303020204" pitchFamily="34" charset="0"/>
              </a:rPr>
              <a:t>In a text file </a:t>
            </a:r>
            <a:r>
              <a:rPr lang="en-US" sz="3100" b="1" dirty="0" smtClean="0">
                <a:solidFill>
                  <a:srgbClr val="FF0000"/>
                </a:solidFill>
                <a:latin typeface="Candara" panose="020E0502030303020204" pitchFamily="34" charset="0"/>
              </a:rPr>
              <a:t>each line ends</a:t>
            </a:r>
            <a:r>
              <a:rPr lang="en-US" sz="3100" dirty="0" smtClean="0">
                <a:solidFill>
                  <a:srgbClr val="FF0000"/>
                </a:solidFill>
                <a:latin typeface="Candara" panose="020E0502030303020204" pitchFamily="34" charset="0"/>
              </a:rPr>
              <a:t> </a:t>
            </a:r>
            <a:r>
              <a:rPr lang="en-US" sz="3100" dirty="0" smtClean="0">
                <a:latin typeface="Candara" panose="020E0502030303020204" pitchFamily="34" charset="0"/>
              </a:rPr>
              <a:t>with a</a:t>
            </a:r>
            <a:r>
              <a:rPr lang="en-US" sz="3100" dirty="0" smtClean="0">
                <a:solidFill>
                  <a:srgbClr val="FF0000"/>
                </a:solidFill>
                <a:latin typeface="Candara" panose="020E0502030303020204" pitchFamily="34" charset="0"/>
              </a:rPr>
              <a:t> </a:t>
            </a:r>
            <a:r>
              <a:rPr lang="en-US" sz="3100" b="1" dirty="0" smtClean="0">
                <a:solidFill>
                  <a:srgbClr val="FF0000"/>
                </a:solidFill>
                <a:latin typeface="Candara" panose="020E0502030303020204" pitchFamily="34" charset="0"/>
              </a:rPr>
              <a:t>newline character</a:t>
            </a:r>
            <a:r>
              <a:rPr lang="en-US" sz="3100" dirty="0" smtClean="0">
                <a:latin typeface="Candara" panose="020E0502030303020204" pitchFamily="34" charset="0"/>
              </a:rPr>
              <a:t>. And </a:t>
            </a:r>
            <a:r>
              <a:rPr lang="en-US" sz="3100" b="1" i="1" dirty="0" smtClean="0">
                <a:solidFill>
                  <a:srgbClr val="FF0000"/>
                </a:solidFill>
                <a:latin typeface="Candara" panose="020E0502030303020204" pitchFamily="34" charset="0"/>
              </a:rPr>
              <a:t>each file ends</a:t>
            </a:r>
            <a:r>
              <a:rPr lang="en-US" sz="3100" dirty="0" smtClean="0">
                <a:latin typeface="Candara" panose="020E0502030303020204" pitchFamily="34" charset="0"/>
              </a:rPr>
              <a:t> with a </a:t>
            </a:r>
            <a:r>
              <a:rPr lang="en-US" sz="3100" b="1" dirty="0" smtClean="0">
                <a:solidFill>
                  <a:srgbClr val="FF0000"/>
                </a:solidFill>
                <a:latin typeface="Candara" panose="020E0502030303020204" pitchFamily="34" charset="0"/>
              </a:rPr>
              <a:t>EOF(End Of File)</a:t>
            </a:r>
            <a:r>
              <a:rPr lang="en-US" sz="3100" dirty="0" smtClean="0">
                <a:latin typeface="Candara" panose="020E0502030303020204" pitchFamily="34" charset="0"/>
              </a:rPr>
              <a:t> character.</a:t>
            </a:r>
          </a:p>
          <a:p>
            <a:pPr algn="just">
              <a:buFont typeface="Wingdings" panose="05000000000000000000" pitchFamily="2" charset="2"/>
              <a:buChar char="Ø"/>
            </a:pPr>
            <a:r>
              <a:rPr lang="en-US" sz="3100" dirty="0" smtClean="0">
                <a:latin typeface="Candara" panose="020E0502030303020204" pitchFamily="34" charset="0"/>
              </a:rPr>
              <a:t>Text files store data differently in memory &amp; in file—</a:t>
            </a:r>
            <a:r>
              <a:rPr lang="en-US" sz="3100" b="1" dirty="0" smtClean="0">
                <a:solidFill>
                  <a:srgbClr val="C00000"/>
                </a:solidFill>
                <a:latin typeface="Candara" panose="020E0502030303020204" pitchFamily="34" charset="0"/>
              </a:rPr>
              <a:t>internal</a:t>
            </a:r>
            <a:r>
              <a:rPr lang="en-US" sz="3100" dirty="0" smtClean="0">
                <a:latin typeface="Candara" panose="020E0502030303020204" pitchFamily="34" charset="0"/>
              </a:rPr>
              <a:t>(in memory) &amp; </a:t>
            </a:r>
            <a:r>
              <a:rPr lang="en-US" sz="3100" b="1" dirty="0" smtClean="0">
                <a:solidFill>
                  <a:srgbClr val="C00000"/>
                </a:solidFill>
                <a:latin typeface="Candara" panose="020E0502030303020204" pitchFamily="34" charset="0"/>
              </a:rPr>
              <a:t>external(</a:t>
            </a:r>
            <a:r>
              <a:rPr lang="en-US" sz="3100" dirty="0" smtClean="0">
                <a:latin typeface="Candara" panose="020E0502030303020204" pitchFamily="34" charset="0"/>
              </a:rPr>
              <a:t>in file). Suppose an “</a:t>
            </a:r>
            <a:r>
              <a:rPr lang="en-US" sz="3100" dirty="0" err="1" smtClean="0">
                <a:latin typeface="Candara" panose="020E0502030303020204" pitchFamily="34" charset="0"/>
              </a:rPr>
              <a:t>int</a:t>
            </a:r>
            <a:r>
              <a:rPr lang="en-US" sz="3100" dirty="0" smtClean="0">
                <a:latin typeface="Candara" panose="020E0502030303020204" pitchFamily="34" charset="0"/>
              </a:rPr>
              <a:t>” value will be represented as 2 or 4 bytes internally but to externally store the data; “</a:t>
            </a:r>
            <a:r>
              <a:rPr lang="en-US" sz="3100" dirty="0" err="1" smtClean="0">
                <a:latin typeface="Candara" panose="020E0502030303020204" pitchFamily="34" charset="0"/>
              </a:rPr>
              <a:t>int</a:t>
            </a:r>
            <a:r>
              <a:rPr lang="en-US" sz="3100" dirty="0" smtClean="0">
                <a:latin typeface="Candara" panose="020E0502030303020204" pitchFamily="34" charset="0"/>
              </a:rPr>
              <a:t>” value is converted to string of chars representing its decimal or hexadecimal value.</a:t>
            </a:r>
          </a:p>
          <a:p>
            <a:pPr algn="just">
              <a:buFont typeface="Wingdings" panose="05000000000000000000" pitchFamily="2" charset="2"/>
              <a:buChar char="Ø"/>
            </a:pPr>
            <a:r>
              <a:rPr lang="en-US" sz="3100" dirty="0" smtClean="0">
                <a:latin typeface="Candara" panose="020E0502030303020204" pitchFamily="34" charset="0"/>
              </a:rPr>
              <a:t>To covert internal representation into external----- </a:t>
            </a:r>
            <a:r>
              <a:rPr lang="en-US" sz="3100" b="1" dirty="0" err="1" smtClean="0">
                <a:solidFill>
                  <a:srgbClr val="FF0000"/>
                </a:solidFill>
                <a:latin typeface="Candara" panose="020E0502030303020204" pitchFamily="34" charset="0"/>
              </a:rPr>
              <a:t>printf</a:t>
            </a:r>
            <a:r>
              <a:rPr lang="en-US" sz="3100" b="1" dirty="0" smtClean="0">
                <a:solidFill>
                  <a:srgbClr val="FF0000"/>
                </a:solidFill>
                <a:latin typeface="Candara" panose="020E0502030303020204" pitchFamily="34" charset="0"/>
              </a:rPr>
              <a:t>() &amp; </a:t>
            </a:r>
            <a:r>
              <a:rPr lang="en-US" sz="3100" b="1" dirty="0" err="1" smtClean="0">
                <a:solidFill>
                  <a:srgbClr val="FF0000"/>
                </a:solidFill>
                <a:latin typeface="Candara" panose="020E0502030303020204" pitchFamily="34" charset="0"/>
              </a:rPr>
              <a:t>fprintf</a:t>
            </a:r>
            <a:r>
              <a:rPr lang="en-US" sz="3100" b="1" dirty="0" smtClean="0">
                <a:solidFill>
                  <a:srgbClr val="FF0000"/>
                </a:solidFill>
                <a:latin typeface="Candara" panose="020E0502030303020204" pitchFamily="34" charset="0"/>
              </a:rPr>
              <a:t>() </a:t>
            </a:r>
            <a:r>
              <a:rPr lang="en-US" sz="3100" dirty="0" smtClean="0">
                <a:latin typeface="Candara" panose="020E0502030303020204" pitchFamily="34" charset="0"/>
              </a:rPr>
              <a:t>is used.</a:t>
            </a:r>
          </a:p>
          <a:p>
            <a:pPr algn="just">
              <a:buFont typeface="Wingdings" panose="05000000000000000000" pitchFamily="2" charset="2"/>
              <a:buChar char="Ø"/>
            </a:pPr>
            <a:r>
              <a:rPr lang="en-US" sz="3100" dirty="0" smtClean="0">
                <a:latin typeface="Candara" panose="020E0502030303020204" pitchFamily="34" charset="0"/>
              </a:rPr>
              <a:t>To convert external representation into internal----</a:t>
            </a:r>
            <a:r>
              <a:rPr lang="en-US" sz="3100" b="1" dirty="0" err="1" smtClean="0">
                <a:solidFill>
                  <a:srgbClr val="FF0000"/>
                </a:solidFill>
                <a:latin typeface="Candara" panose="020E0502030303020204" pitchFamily="34" charset="0"/>
              </a:rPr>
              <a:t>scanf</a:t>
            </a:r>
            <a:r>
              <a:rPr lang="en-US" sz="3100" b="1" dirty="0" smtClean="0">
                <a:solidFill>
                  <a:srgbClr val="FF0000"/>
                </a:solidFill>
                <a:latin typeface="Candara" panose="020E0502030303020204" pitchFamily="34" charset="0"/>
              </a:rPr>
              <a:t>() &amp; </a:t>
            </a:r>
            <a:r>
              <a:rPr lang="en-US" sz="3100" b="1" dirty="0" err="1" smtClean="0">
                <a:solidFill>
                  <a:srgbClr val="FF0000"/>
                </a:solidFill>
                <a:latin typeface="Candara" panose="020E0502030303020204" pitchFamily="34" charset="0"/>
              </a:rPr>
              <a:t>fscanf</a:t>
            </a:r>
            <a:r>
              <a:rPr lang="en-US" sz="3100" b="1" dirty="0" smtClean="0">
                <a:solidFill>
                  <a:srgbClr val="FF0000"/>
                </a:solidFill>
                <a:latin typeface="Candara" panose="020E0502030303020204" pitchFamily="34" charset="0"/>
              </a:rPr>
              <a:t>() </a:t>
            </a:r>
            <a:r>
              <a:rPr lang="en-US" sz="3100" dirty="0" smtClean="0">
                <a:latin typeface="Candara" panose="020E0502030303020204" pitchFamily="34" charset="0"/>
              </a:rPr>
              <a:t>is used.</a:t>
            </a:r>
          </a:p>
        </p:txBody>
      </p:sp>
      <p:sp>
        <p:nvSpPr>
          <p:cNvPr id="4" name="Rectangle 3"/>
          <p:cNvSpPr/>
          <p:nvPr/>
        </p:nvSpPr>
        <p:spPr>
          <a:xfrm>
            <a:off x="5624186" y="89097"/>
            <a:ext cx="3206663" cy="328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Aakanksha</a:t>
            </a:r>
            <a:r>
              <a:rPr lang="en-US" sz="1200" dirty="0" smtClean="0"/>
              <a:t> Chopra(Asst. Prof. (IT))</a:t>
            </a:r>
            <a:endParaRPr lang="en-US" sz="1200" dirty="0"/>
          </a:p>
        </p:txBody>
      </p:sp>
    </p:spTree>
    <p:extLst>
      <p:ext uri="{BB962C8B-B14F-4D97-AF65-F5344CB8AC3E}">
        <p14:creationId xmlns:p14="http://schemas.microsoft.com/office/powerpoint/2010/main" val="12344833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71522" cy="6858000"/>
          </a:xfrm>
        </p:spPr>
        <p:txBody>
          <a:bodyPr>
            <a:normAutofit lnSpcReduction="10000"/>
          </a:bodyPr>
          <a:lstStyle/>
          <a:p>
            <a:pPr marL="0" indent="0">
              <a:buNone/>
            </a:pPr>
            <a:endParaRPr lang="en-US" sz="1050" b="1" u="sng" dirty="0" smtClean="0">
              <a:solidFill>
                <a:srgbClr val="FFC000"/>
              </a:solidFill>
              <a:latin typeface="Arial Black" panose="020B0A04020102020204" pitchFamily="34" charset="0"/>
            </a:endParaRPr>
          </a:p>
          <a:p>
            <a:pPr marL="0" indent="0">
              <a:buNone/>
            </a:pPr>
            <a:endParaRPr lang="en-US" sz="2800" b="1" u="sng" dirty="0" smtClean="0">
              <a:solidFill>
                <a:srgbClr val="FFC000"/>
              </a:solidFill>
              <a:latin typeface="Arial Black" panose="020B0A04020102020204" pitchFamily="34" charset="0"/>
            </a:endParaRPr>
          </a:p>
          <a:p>
            <a:pPr marL="0" indent="0">
              <a:buNone/>
            </a:pPr>
            <a:r>
              <a:rPr lang="en-US" sz="2800" b="1" u="sng" dirty="0" smtClean="0">
                <a:solidFill>
                  <a:srgbClr val="7030A0"/>
                </a:solidFill>
                <a:latin typeface="Arial Black" panose="020B0A04020102020204" pitchFamily="34" charset="0"/>
              </a:rPr>
              <a:t>2. BINARY FILES</a:t>
            </a:r>
            <a:endParaRPr lang="en-US" sz="4000" b="1" u="sng" dirty="0" smtClean="0">
              <a:solidFill>
                <a:srgbClr val="7030A0"/>
              </a:solidFill>
              <a:latin typeface="Arial Black" panose="020B0A04020102020204" pitchFamily="34" charset="0"/>
            </a:endParaRPr>
          </a:p>
          <a:p>
            <a:pPr algn="just">
              <a:buFont typeface="Wingdings" panose="05000000000000000000" pitchFamily="2" charset="2"/>
              <a:buChar char="q"/>
            </a:pPr>
            <a:r>
              <a:rPr lang="en-US" sz="3200" dirty="0" smtClean="0">
                <a:latin typeface="Candara" panose="020E0502030303020204" pitchFamily="34" charset="0"/>
              </a:rPr>
              <a:t>A binary file is a </a:t>
            </a:r>
            <a:r>
              <a:rPr lang="en-US" sz="3200" b="1" i="1" dirty="0" smtClean="0">
                <a:solidFill>
                  <a:srgbClr val="FF0000"/>
                </a:solidFill>
                <a:latin typeface="Candara" panose="020E0502030303020204" pitchFamily="34" charset="0"/>
              </a:rPr>
              <a:t>collection of bytes.</a:t>
            </a:r>
            <a:r>
              <a:rPr lang="en-US" sz="3200" dirty="0" smtClean="0">
                <a:latin typeface="Candara" panose="020E0502030303020204" pitchFamily="34" charset="0"/>
              </a:rPr>
              <a:t> In C programming a byte and a character are equal.</a:t>
            </a:r>
          </a:p>
          <a:p>
            <a:pPr algn="just">
              <a:buFont typeface="Wingdings" panose="05000000000000000000" pitchFamily="2" charset="2"/>
              <a:buChar char="q"/>
            </a:pPr>
            <a:r>
              <a:rPr lang="en-US" sz="3200" dirty="0" smtClean="0">
                <a:latin typeface="Candara" panose="020E0502030303020204" pitchFamily="34" charset="0"/>
              </a:rPr>
              <a:t>A binary file hence is referred to as character stream with following 2 essential differences----</a:t>
            </a:r>
          </a:p>
          <a:p>
            <a:pPr marL="514350" indent="-514350" algn="just">
              <a:buAutoNum type="alphaLcPeriod"/>
            </a:pPr>
            <a:r>
              <a:rPr lang="en-US" sz="3200" dirty="0" smtClean="0">
                <a:latin typeface="Candara" panose="020E0502030303020204" pitchFamily="34" charset="0"/>
              </a:rPr>
              <a:t>Binary file doesn’t require any special processing of the data &amp; each byte of data is transferred to or from disk unprocessed.</a:t>
            </a:r>
          </a:p>
          <a:p>
            <a:pPr marL="514350" indent="-514350" algn="just">
              <a:buAutoNum type="alphaLcPeriod"/>
            </a:pPr>
            <a:r>
              <a:rPr lang="en-US" sz="3200" dirty="0" smtClean="0">
                <a:latin typeface="Candara" panose="020E0502030303020204" pitchFamily="34" charset="0"/>
              </a:rPr>
              <a:t>Binary file could</a:t>
            </a:r>
            <a:r>
              <a:rPr lang="en-US" sz="3200" dirty="0" smtClean="0">
                <a:solidFill>
                  <a:srgbClr val="FF0000"/>
                </a:solidFill>
                <a:latin typeface="Candara" panose="020E0502030303020204" pitchFamily="34" charset="0"/>
              </a:rPr>
              <a:t> </a:t>
            </a:r>
            <a:r>
              <a:rPr lang="en-US" sz="3200" b="1" i="1" u="sng" dirty="0" smtClean="0">
                <a:solidFill>
                  <a:srgbClr val="FF0000"/>
                </a:solidFill>
                <a:latin typeface="Candara" panose="020E0502030303020204" pitchFamily="34" charset="0"/>
              </a:rPr>
              <a:t>read sequentially or randomly</a:t>
            </a:r>
            <a:r>
              <a:rPr lang="en-US" sz="3200" b="1" i="1" u="sng" dirty="0" smtClean="0">
                <a:solidFill>
                  <a:schemeClr val="bg1"/>
                </a:solidFill>
                <a:latin typeface="Candara" panose="020E0502030303020204" pitchFamily="34" charset="0"/>
              </a:rPr>
              <a:t> </a:t>
            </a:r>
            <a:r>
              <a:rPr lang="en-US" sz="3200" dirty="0" smtClean="0">
                <a:latin typeface="Candara" panose="020E0502030303020204" pitchFamily="34" charset="0"/>
              </a:rPr>
              <a:t>unlike Text file. Binary file could be processed(read/written) in any manner depending upon application.</a:t>
            </a:r>
            <a:endParaRPr lang="en-US" sz="3200" dirty="0">
              <a:latin typeface="Candara" panose="020E0502030303020204" pitchFamily="34" charset="0"/>
            </a:endParaRPr>
          </a:p>
          <a:p>
            <a:pPr algn="just">
              <a:buFont typeface="Wingdings" panose="05000000000000000000" pitchFamily="2" charset="2"/>
              <a:buChar char="q"/>
            </a:pPr>
            <a:endParaRPr lang="en-US" sz="2800" dirty="0">
              <a:latin typeface="Candara" panose="020E0502030303020204" pitchFamily="34" charset="0"/>
            </a:endParaRPr>
          </a:p>
        </p:txBody>
      </p:sp>
      <p:sp>
        <p:nvSpPr>
          <p:cNvPr id="5" name="Rectangle 4"/>
          <p:cNvSpPr/>
          <p:nvPr/>
        </p:nvSpPr>
        <p:spPr>
          <a:xfrm>
            <a:off x="558660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292833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71522" cy="6858000"/>
          </a:xfrm>
        </p:spPr>
        <p:txBody>
          <a:bodyPr>
            <a:normAutofit fontScale="92500" lnSpcReduction="10000"/>
          </a:bodyPr>
          <a:lstStyle/>
          <a:p>
            <a:pPr marL="0" indent="0">
              <a:buNone/>
            </a:pPr>
            <a:endParaRPr lang="en-US" sz="2400" b="1" u="sng" dirty="0" smtClean="0">
              <a:solidFill>
                <a:srgbClr val="FFC000"/>
              </a:solidFill>
              <a:latin typeface="Arial Black" panose="020B0A04020102020204" pitchFamily="34" charset="0"/>
            </a:endParaRPr>
          </a:p>
          <a:p>
            <a:pPr marL="0" indent="0">
              <a:buNone/>
            </a:pPr>
            <a:r>
              <a:rPr lang="en-US" sz="2400" b="1" u="sng" dirty="0" smtClean="0">
                <a:solidFill>
                  <a:srgbClr val="7030A0"/>
                </a:solidFill>
                <a:latin typeface="Arial Black" panose="020B0A04020102020204" pitchFamily="34" charset="0"/>
              </a:rPr>
              <a:t>BINARY FILES</a:t>
            </a:r>
            <a:r>
              <a:rPr lang="en-US" sz="3200" b="1" u="sng" dirty="0" smtClean="0">
                <a:solidFill>
                  <a:srgbClr val="7030A0"/>
                </a:solidFill>
                <a:latin typeface="Arial Black" panose="020B0A04020102020204" pitchFamily="34" charset="0"/>
              </a:rPr>
              <a:t>(</a:t>
            </a:r>
            <a:r>
              <a:rPr lang="en-US" sz="3200" b="1" u="sng" dirty="0" err="1" smtClean="0">
                <a:solidFill>
                  <a:srgbClr val="7030A0"/>
                </a:solidFill>
                <a:latin typeface="Arial Black" panose="020B0A04020102020204" pitchFamily="34" charset="0"/>
              </a:rPr>
              <a:t>cont</a:t>
            </a:r>
            <a:r>
              <a:rPr lang="en-US" sz="3200" b="1" u="sng" dirty="0" smtClean="0">
                <a:solidFill>
                  <a:srgbClr val="7030A0"/>
                </a:solidFill>
                <a:latin typeface="Arial Black" panose="020B0A04020102020204" pitchFamily="34" charset="0"/>
              </a:rPr>
              <a:t>…)</a:t>
            </a:r>
            <a:endParaRPr lang="en-US" sz="1800" b="1" u="sng" dirty="0" smtClean="0">
              <a:solidFill>
                <a:srgbClr val="7030A0"/>
              </a:solidFill>
              <a:latin typeface="Arial Black" panose="020B0A04020102020204" pitchFamily="34" charset="0"/>
            </a:endParaRPr>
          </a:p>
          <a:p>
            <a:pPr algn="just">
              <a:buFont typeface="Wingdings" panose="05000000000000000000" pitchFamily="2" charset="2"/>
              <a:buChar char="q"/>
            </a:pPr>
            <a:r>
              <a:rPr lang="en-US" sz="3200" dirty="0">
                <a:latin typeface="Candara" panose="020E0502030303020204" pitchFamily="34" charset="0"/>
              </a:rPr>
              <a:t>Binary file store data in</a:t>
            </a:r>
            <a:r>
              <a:rPr lang="en-US" sz="3200" dirty="0">
                <a:solidFill>
                  <a:srgbClr val="FF0000"/>
                </a:solidFill>
                <a:latin typeface="Candara" panose="020E0502030303020204" pitchFamily="34" charset="0"/>
              </a:rPr>
              <a:t> </a:t>
            </a:r>
            <a:r>
              <a:rPr lang="en-US" sz="3200" b="1" i="1" u="sng" dirty="0">
                <a:solidFill>
                  <a:srgbClr val="FF0000"/>
                </a:solidFill>
                <a:latin typeface="Candara" panose="020E0502030303020204" pitchFamily="34" charset="0"/>
              </a:rPr>
              <a:t>only internal representation format</a:t>
            </a:r>
            <a:r>
              <a:rPr lang="en-US" sz="3200" dirty="0">
                <a:solidFill>
                  <a:srgbClr val="FF0000"/>
                </a:solidFill>
                <a:latin typeface="Candara" panose="020E0502030303020204" pitchFamily="34" charset="0"/>
              </a:rPr>
              <a:t>.</a:t>
            </a:r>
            <a:r>
              <a:rPr lang="en-US" sz="3200" dirty="0">
                <a:latin typeface="Candara" panose="020E0502030303020204" pitchFamily="34" charset="0"/>
              </a:rPr>
              <a:t> Same format is used to store data in </a:t>
            </a:r>
            <a:r>
              <a:rPr lang="en-US" sz="3200" dirty="0" smtClean="0">
                <a:latin typeface="Candara" panose="020E0502030303020204" pitchFamily="34" charset="0"/>
              </a:rPr>
              <a:t>memory(which is internal) </a:t>
            </a:r>
            <a:r>
              <a:rPr lang="en-US" sz="3200" dirty="0">
                <a:latin typeface="Candara" panose="020E0502030303020204" pitchFamily="34" charset="0"/>
              </a:rPr>
              <a:t>and in </a:t>
            </a:r>
            <a:r>
              <a:rPr lang="en-US" sz="3200" dirty="0" smtClean="0">
                <a:latin typeface="Candara" panose="020E0502030303020204" pitchFamily="34" charset="0"/>
              </a:rPr>
              <a:t>file(which is external).</a:t>
            </a:r>
          </a:p>
          <a:p>
            <a:pPr algn="just">
              <a:buFont typeface="Wingdings" panose="05000000000000000000" pitchFamily="2" charset="2"/>
              <a:buChar char="q"/>
            </a:pPr>
            <a:r>
              <a:rPr lang="en-US" sz="3200" dirty="0" smtClean="0">
                <a:latin typeface="Candara" panose="020E0502030303020204" pitchFamily="34" charset="0"/>
              </a:rPr>
              <a:t>Binary file also</a:t>
            </a:r>
            <a:r>
              <a:rPr lang="en-US" sz="3200" dirty="0" smtClean="0">
                <a:solidFill>
                  <a:srgbClr val="FF0000"/>
                </a:solidFill>
                <a:latin typeface="Candara" panose="020E0502030303020204" pitchFamily="34" charset="0"/>
              </a:rPr>
              <a:t> </a:t>
            </a:r>
            <a:r>
              <a:rPr lang="en-US" sz="3200" b="1" i="1" dirty="0" smtClean="0">
                <a:solidFill>
                  <a:srgbClr val="FF0000"/>
                </a:solidFill>
                <a:latin typeface="Candara" panose="020E0502030303020204" pitchFamily="34" charset="0"/>
              </a:rPr>
              <a:t>ends with EOF</a:t>
            </a:r>
            <a:r>
              <a:rPr lang="en-US" sz="3200" dirty="0" smtClean="0">
                <a:latin typeface="Candara" panose="020E0502030303020204" pitchFamily="34" charset="0"/>
              </a:rPr>
              <a:t>(End Of File) Character.</a:t>
            </a:r>
          </a:p>
          <a:p>
            <a:pPr algn="just">
              <a:buFont typeface="Wingdings" panose="05000000000000000000" pitchFamily="2" charset="2"/>
              <a:buChar char="q"/>
            </a:pPr>
            <a:r>
              <a:rPr lang="en-US" sz="3200" dirty="0" smtClean="0">
                <a:latin typeface="Candara" panose="020E0502030303020204" pitchFamily="34" charset="0"/>
              </a:rPr>
              <a:t>Binary files takes </a:t>
            </a:r>
            <a:r>
              <a:rPr lang="en-US" sz="3200" b="1" i="1" u="sng" dirty="0" smtClean="0">
                <a:solidFill>
                  <a:srgbClr val="FF0000"/>
                </a:solidFill>
                <a:latin typeface="Candara" panose="020E0502030303020204" pitchFamily="34" charset="0"/>
              </a:rPr>
              <a:t>less space</a:t>
            </a:r>
            <a:r>
              <a:rPr lang="en-US" sz="3200" b="1" i="1" u="sng" dirty="0" smtClean="0">
                <a:solidFill>
                  <a:schemeClr val="bg1"/>
                </a:solidFill>
                <a:latin typeface="Candara" panose="020E0502030303020204" pitchFamily="34" charset="0"/>
              </a:rPr>
              <a:t> </a:t>
            </a:r>
            <a:r>
              <a:rPr lang="en-US" sz="3200" dirty="0" smtClean="0">
                <a:latin typeface="Candara" panose="020E0502030303020204" pitchFamily="34" charset="0"/>
              </a:rPr>
              <a:t>as compared to Text files (for </a:t>
            </a:r>
            <a:r>
              <a:rPr lang="en-US" sz="3200" dirty="0" err="1" smtClean="0">
                <a:latin typeface="Candara" panose="020E0502030303020204" pitchFamily="34" charset="0"/>
              </a:rPr>
              <a:t>eg</a:t>
            </a:r>
            <a:r>
              <a:rPr lang="en-US" sz="3200" dirty="0" smtClean="0">
                <a:latin typeface="Candara" panose="020E0502030303020204" pitchFamily="34" charset="0"/>
              </a:rPr>
              <a:t>- an “</a:t>
            </a:r>
            <a:r>
              <a:rPr lang="en-US" sz="3200" dirty="0" err="1" smtClean="0">
                <a:latin typeface="Candara" panose="020E0502030303020204" pitchFamily="34" charset="0"/>
              </a:rPr>
              <a:t>int</a:t>
            </a:r>
            <a:r>
              <a:rPr lang="en-US" sz="3200" dirty="0" smtClean="0">
                <a:latin typeface="Candara" panose="020E0502030303020204" pitchFamily="34" charset="0"/>
              </a:rPr>
              <a:t>” “123”is considered as ‘1’,’2’,’3’ will be stored in separate 3 bytes as char in Text files. But in binary file 123 will be stored as “123” “</a:t>
            </a:r>
            <a:r>
              <a:rPr lang="en-US" sz="3200" dirty="0" err="1" smtClean="0">
                <a:latin typeface="Candara" panose="020E0502030303020204" pitchFamily="34" charset="0"/>
              </a:rPr>
              <a:t>int</a:t>
            </a:r>
            <a:r>
              <a:rPr lang="en-US" sz="3200" dirty="0" smtClean="0">
                <a:latin typeface="Candara" panose="020E0502030303020204" pitchFamily="34" charset="0"/>
              </a:rPr>
              <a:t>” in only 2 bytes of memory.)</a:t>
            </a:r>
          </a:p>
          <a:p>
            <a:pPr algn="just">
              <a:buFont typeface="Wingdings" panose="05000000000000000000" pitchFamily="2" charset="2"/>
              <a:buChar char="q"/>
            </a:pPr>
            <a:r>
              <a:rPr lang="en-US" sz="3200" dirty="0" smtClean="0">
                <a:latin typeface="Candara" panose="020E0502030303020204" pitchFamily="34" charset="0"/>
              </a:rPr>
              <a:t>No conversion between internal and external representation is required in binary files hence they are</a:t>
            </a:r>
            <a:r>
              <a:rPr lang="en-US" sz="3200" dirty="0" smtClean="0">
                <a:solidFill>
                  <a:srgbClr val="FF0000"/>
                </a:solidFill>
                <a:latin typeface="Candara" panose="020E0502030303020204" pitchFamily="34" charset="0"/>
              </a:rPr>
              <a:t> </a:t>
            </a:r>
            <a:r>
              <a:rPr lang="en-US" sz="3200" b="1" i="1" u="sng" dirty="0" smtClean="0">
                <a:solidFill>
                  <a:srgbClr val="FF0000"/>
                </a:solidFill>
                <a:latin typeface="Candara" panose="020E0502030303020204" pitchFamily="34" charset="0"/>
              </a:rPr>
              <a:t>more efficient</a:t>
            </a:r>
            <a:r>
              <a:rPr lang="en-US" sz="3200" dirty="0" smtClean="0">
                <a:latin typeface="Candara" panose="020E0502030303020204" pitchFamily="34" charset="0"/>
              </a:rPr>
              <a:t> as compared to text files</a:t>
            </a:r>
          </a:p>
        </p:txBody>
      </p:sp>
      <p:sp>
        <p:nvSpPr>
          <p:cNvPr id="4" name="Rectangle 3"/>
          <p:cNvSpPr/>
          <p:nvPr/>
        </p:nvSpPr>
        <p:spPr>
          <a:xfrm>
            <a:off x="5987441" y="226882"/>
            <a:ext cx="2752234" cy="328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Aakanksha</a:t>
            </a:r>
            <a:r>
              <a:rPr lang="en-US" sz="1200" dirty="0" smtClean="0"/>
              <a:t> Chopra(Asst. Prof. (IT))</a:t>
            </a:r>
            <a:endParaRPr lang="en-US" sz="1200" dirty="0"/>
          </a:p>
        </p:txBody>
      </p:sp>
    </p:spTree>
    <p:extLst>
      <p:ext uri="{BB962C8B-B14F-4D97-AF65-F5344CB8AC3E}">
        <p14:creationId xmlns:p14="http://schemas.microsoft.com/office/powerpoint/2010/main" val="40990327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71522" cy="6858000"/>
          </a:xfrm>
        </p:spPr>
        <p:txBody>
          <a:bodyPr>
            <a:normAutofit/>
          </a:bodyPr>
          <a:lstStyle/>
          <a:p>
            <a:pPr marL="0" indent="0" algn="ctr">
              <a:buNone/>
            </a:pPr>
            <a:r>
              <a:rPr lang="en-US" sz="4000" b="1" u="sng" dirty="0" smtClean="0">
                <a:solidFill>
                  <a:srgbClr val="7030A0"/>
                </a:solidFill>
                <a:latin typeface="Bookman Old Style" panose="02050604050505020204" pitchFamily="18" charset="0"/>
              </a:rPr>
              <a:t>USING FILES</a:t>
            </a:r>
          </a:p>
          <a:p>
            <a:pPr algn="just">
              <a:buFont typeface="Wingdings" panose="05000000000000000000" pitchFamily="2" charset="2"/>
              <a:buChar char="q"/>
            </a:pPr>
            <a:r>
              <a:rPr lang="en-US" sz="2800" dirty="0" smtClean="0">
                <a:latin typeface="Bookman Old Style" panose="02050604050505020204" pitchFamily="18" charset="0"/>
              </a:rPr>
              <a:t>T</a:t>
            </a:r>
            <a:r>
              <a:rPr lang="en-US" sz="2800" dirty="0" smtClean="0">
                <a:latin typeface="Candara" panose="020E0502030303020204" pitchFamily="34" charset="0"/>
              </a:rPr>
              <a:t>here are four steps followed for using files-</a:t>
            </a:r>
          </a:p>
        </p:txBody>
      </p:sp>
      <p:sp>
        <p:nvSpPr>
          <p:cNvPr id="4" name="Frame 3"/>
          <p:cNvSpPr/>
          <p:nvPr/>
        </p:nvSpPr>
        <p:spPr>
          <a:xfrm flipH="1" flipV="1">
            <a:off x="275330" y="1403795"/>
            <a:ext cx="4250949" cy="100455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12027" y="1508761"/>
            <a:ext cx="3390953" cy="830997"/>
          </a:xfrm>
          <a:prstGeom prst="rect">
            <a:avLst/>
          </a:prstGeom>
          <a:noFill/>
        </p:spPr>
        <p:txBody>
          <a:bodyPr wrap="square" rtlCol="0">
            <a:spAutoFit/>
          </a:bodyPr>
          <a:lstStyle/>
          <a:p>
            <a:pPr algn="ctr"/>
            <a:r>
              <a:rPr lang="en-US" sz="2400" b="1" spc="50" dirty="0">
                <a:ln w="9525" cmpd="sng">
                  <a:solidFill>
                    <a:schemeClr val="accent1"/>
                  </a:solidFill>
                  <a:prstDash val="solid"/>
                </a:ln>
                <a:solidFill>
                  <a:srgbClr val="0070C0"/>
                </a:solidFill>
                <a:effectLst>
                  <a:glow rad="38100">
                    <a:schemeClr val="accent1">
                      <a:alpha val="40000"/>
                    </a:schemeClr>
                  </a:glow>
                </a:effectLst>
                <a:latin typeface="Cambria" pitchFamily="18" charset="0"/>
              </a:rPr>
              <a:t>1.Declare a file pointer</a:t>
            </a:r>
          </a:p>
        </p:txBody>
      </p:sp>
      <p:sp>
        <p:nvSpPr>
          <p:cNvPr id="8" name="Frame 7"/>
          <p:cNvSpPr/>
          <p:nvPr/>
        </p:nvSpPr>
        <p:spPr>
          <a:xfrm flipH="1" flipV="1">
            <a:off x="1210824" y="2856960"/>
            <a:ext cx="3878825" cy="95518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p:cNvSpPr/>
          <p:nvPr/>
        </p:nvSpPr>
        <p:spPr>
          <a:xfrm flipH="1" flipV="1">
            <a:off x="2362200" y="4312273"/>
            <a:ext cx="4739639" cy="95303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flipH="1" flipV="1">
            <a:off x="3794760" y="5765437"/>
            <a:ext cx="4589236" cy="89079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1310640" y="2971801"/>
            <a:ext cx="3672840" cy="461665"/>
          </a:xfrm>
          <a:prstGeom prst="rect">
            <a:avLst/>
          </a:prstGeom>
          <a:noFill/>
        </p:spPr>
        <p:txBody>
          <a:bodyPr wrap="square" rtlCol="0">
            <a:spAutoFit/>
          </a:bodyPr>
          <a:lstStyle/>
          <a:p>
            <a:r>
              <a:rPr lang="en-US" dirty="0" smtClean="0">
                <a:solidFill>
                  <a:srgbClr val="0070C0"/>
                </a:solidFill>
                <a:latin typeface="Cambria" pitchFamily="18" charset="0"/>
              </a:rPr>
              <a:t>           </a:t>
            </a:r>
            <a:r>
              <a:rPr lang="en-US" sz="2400" dirty="0" smtClean="0">
                <a:solidFill>
                  <a:srgbClr val="0070C0"/>
                </a:solidFill>
                <a:latin typeface="Cambria" pitchFamily="18" charset="0"/>
              </a:rPr>
              <a:t>  </a:t>
            </a:r>
            <a:r>
              <a:rPr lang="en-US" sz="2400" dirty="0" smtClean="0">
                <a:solidFill>
                  <a:srgbClr val="0070C0"/>
                </a:solidFill>
                <a:latin typeface="Cambria" pitchFamily="18" charset="0"/>
                <a:cs typeface="Aharoni" panose="02010803020104030203" pitchFamily="2" charset="-79"/>
              </a:rPr>
              <a:t>  </a:t>
            </a:r>
            <a:r>
              <a:rPr lang="en-US" sz="2400" b="1" spc="50" dirty="0" smtClean="0">
                <a:ln w="9525" cmpd="sng">
                  <a:solidFill>
                    <a:schemeClr val="accent1"/>
                  </a:solidFill>
                  <a:prstDash val="solid"/>
                </a:ln>
                <a:solidFill>
                  <a:srgbClr val="0070C0"/>
                </a:solidFill>
                <a:effectLst>
                  <a:glow rad="38100">
                    <a:schemeClr val="accent1">
                      <a:alpha val="40000"/>
                    </a:schemeClr>
                  </a:glow>
                </a:effectLst>
                <a:latin typeface="Cambria" pitchFamily="18" charset="0"/>
                <a:cs typeface="Aharoni" panose="02010803020104030203" pitchFamily="2" charset="-79"/>
              </a:rPr>
              <a:t>2.Open</a:t>
            </a:r>
            <a:r>
              <a:rPr lang="en-US" sz="2400" spc="50" dirty="0" smtClean="0">
                <a:ln w="9525" cmpd="sng">
                  <a:solidFill>
                    <a:schemeClr val="accent1"/>
                  </a:solidFill>
                  <a:prstDash val="solid"/>
                </a:ln>
                <a:solidFill>
                  <a:srgbClr val="0070C0"/>
                </a:solidFill>
                <a:effectLst>
                  <a:glow rad="38100">
                    <a:schemeClr val="accent1">
                      <a:alpha val="40000"/>
                    </a:schemeClr>
                  </a:glow>
                </a:effectLst>
                <a:latin typeface="Cambria" pitchFamily="18" charset="0"/>
                <a:cs typeface="Aharoni" panose="02010803020104030203" pitchFamily="2" charset="-79"/>
              </a:rPr>
              <a:t> </a:t>
            </a:r>
            <a:r>
              <a:rPr lang="en-US" sz="2400" b="1" spc="50" dirty="0" smtClean="0">
                <a:ln w="9525" cmpd="sng">
                  <a:solidFill>
                    <a:schemeClr val="accent1"/>
                  </a:solidFill>
                  <a:prstDash val="solid"/>
                </a:ln>
                <a:solidFill>
                  <a:srgbClr val="0070C0"/>
                </a:solidFill>
                <a:effectLst>
                  <a:glow rad="38100">
                    <a:schemeClr val="accent1">
                      <a:alpha val="40000"/>
                    </a:schemeClr>
                  </a:glow>
                </a:effectLst>
                <a:latin typeface="Cambria" pitchFamily="18" charset="0"/>
                <a:cs typeface="Aharoni" panose="02010803020104030203" pitchFamily="2" charset="-79"/>
              </a:rPr>
              <a:t>the file </a:t>
            </a:r>
            <a:endParaRPr lang="en-US" sz="2400" b="1" dirty="0">
              <a:solidFill>
                <a:srgbClr val="0070C0"/>
              </a:solidFill>
              <a:latin typeface="Cambria" pitchFamily="18" charset="0"/>
              <a:cs typeface="Aharoni" panose="02010803020104030203" pitchFamily="2" charset="-79"/>
            </a:endParaRPr>
          </a:p>
        </p:txBody>
      </p:sp>
      <p:sp>
        <p:nvSpPr>
          <p:cNvPr id="13" name="Rectangle 12"/>
          <p:cNvSpPr/>
          <p:nvPr/>
        </p:nvSpPr>
        <p:spPr>
          <a:xfrm>
            <a:off x="2560320" y="4450081"/>
            <a:ext cx="3815833" cy="523220"/>
          </a:xfrm>
          <a:prstGeom prst="rect">
            <a:avLst/>
          </a:prstGeom>
        </p:spPr>
        <p:txBody>
          <a:bodyPr wrap="square">
            <a:spAutoFit/>
          </a:bodyPr>
          <a:lstStyle/>
          <a:p>
            <a:r>
              <a:rPr lang="en-US" dirty="0">
                <a:latin typeface="Cambria" pitchFamily="18" charset="0"/>
              </a:rPr>
              <a:t> </a:t>
            </a:r>
            <a:r>
              <a:rPr lang="en-US" dirty="0" smtClean="0">
                <a:latin typeface="Cambria" pitchFamily="18" charset="0"/>
              </a:rPr>
              <a:t>             </a:t>
            </a:r>
            <a:r>
              <a:rPr lang="en-US" sz="2800" b="1" spc="50" dirty="0" smtClean="0">
                <a:ln w="9525" cmpd="sng">
                  <a:solidFill>
                    <a:schemeClr val="accent1"/>
                  </a:solidFill>
                  <a:prstDash val="solid"/>
                </a:ln>
                <a:solidFill>
                  <a:srgbClr val="0070C0"/>
                </a:solidFill>
                <a:effectLst>
                  <a:glow rad="38100">
                    <a:schemeClr val="accent1">
                      <a:alpha val="40000"/>
                    </a:schemeClr>
                  </a:glow>
                </a:effectLst>
                <a:latin typeface="Cambria" pitchFamily="18" charset="0"/>
                <a:cs typeface="Aharoni" panose="02010803020104030203" pitchFamily="2" charset="-79"/>
              </a:rPr>
              <a:t>3.Process </a:t>
            </a:r>
            <a:r>
              <a:rPr lang="en-US" sz="2800" b="1" spc="50" dirty="0">
                <a:ln w="9525" cmpd="sng">
                  <a:solidFill>
                    <a:schemeClr val="accent1"/>
                  </a:solidFill>
                  <a:prstDash val="solid"/>
                </a:ln>
                <a:solidFill>
                  <a:srgbClr val="0070C0"/>
                </a:solidFill>
                <a:effectLst>
                  <a:glow rad="38100">
                    <a:schemeClr val="accent1">
                      <a:alpha val="40000"/>
                    </a:schemeClr>
                  </a:glow>
                </a:effectLst>
                <a:latin typeface="Cambria" pitchFamily="18" charset="0"/>
                <a:cs typeface="Aharoni" panose="02010803020104030203" pitchFamily="2" charset="-79"/>
              </a:rPr>
              <a:t>the file</a:t>
            </a:r>
            <a:endParaRPr lang="en-US" sz="2400" b="1" dirty="0">
              <a:solidFill>
                <a:srgbClr val="0070C0"/>
              </a:solidFill>
              <a:latin typeface="Cambria" pitchFamily="18" charset="0"/>
              <a:cs typeface="Aharoni" panose="02010803020104030203" pitchFamily="2" charset="-79"/>
            </a:endParaRPr>
          </a:p>
        </p:txBody>
      </p:sp>
      <p:sp>
        <p:nvSpPr>
          <p:cNvPr id="14" name="TextBox 13"/>
          <p:cNvSpPr txBox="1"/>
          <p:nvPr/>
        </p:nvSpPr>
        <p:spPr>
          <a:xfrm>
            <a:off x="4312921" y="5993972"/>
            <a:ext cx="3606920" cy="461665"/>
          </a:xfrm>
          <a:prstGeom prst="rect">
            <a:avLst/>
          </a:prstGeom>
          <a:noFill/>
        </p:spPr>
        <p:txBody>
          <a:bodyPr wrap="square" rtlCol="0">
            <a:spAutoFit/>
          </a:bodyPr>
          <a:lstStyle/>
          <a:p>
            <a:r>
              <a:rPr lang="en-US" b="1" dirty="0" smtClean="0">
                <a:solidFill>
                  <a:srgbClr val="0070C0"/>
                </a:solidFill>
                <a:latin typeface="Cambria" pitchFamily="18" charset="0"/>
              </a:rPr>
              <a:t>           </a:t>
            </a:r>
            <a:r>
              <a:rPr lang="en-US" sz="2400" b="1" dirty="0" smtClean="0">
                <a:solidFill>
                  <a:srgbClr val="0070C0"/>
                </a:solidFill>
                <a:latin typeface="Cambria" pitchFamily="18" charset="0"/>
              </a:rPr>
              <a:t>  </a:t>
            </a:r>
            <a:r>
              <a:rPr lang="en-US" sz="2400" b="1" dirty="0" smtClean="0">
                <a:solidFill>
                  <a:srgbClr val="0070C0"/>
                </a:solidFill>
                <a:latin typeface="Cambria" pitchFamily="18" charset="0"/>
                <a:cs typeface="Aharoni" panose="02010803020104030203" pitchFamily="2" charset="-79"/>
              </a:rPr>
              <a:t>  </a:t>
            </a:r>
            <a:r>
              <a:rPr lang="en-US" sz="2400" b="1" spc="50" dirty="0">
                <a:ln w="9525" cmpd="sng">
                  <a:solidFill>
                    <a:schemeClr val="accent1"/>
                  </a:solidFill>
                  <a:prstDash val="solid"/>
                </a:ln>
                <a:solidFill>
                  <a:srgbClr val="0070C0"/>
                </a:solidFill>
                <a:effectLst>
                  <a:glow rad="38100">
                    <a:schemeClr val="accent1">
                      <a:alpha val="40000"/>
                    </a:schemeClr>
                  </a:glow>
                </a:effectLst>
                <a:latin typeface="Cambria" pitchFamily="18" charset="0"/>
                <a:cs typeface="Aharoni" panose="02010803020104030203" pitchFamily="2" charset="-79"/>
              </a:rPr>
              <a:t>4</a:t>
            </a:r>
            <a:r>
              <a:rPr lang="en-US" sz="2400" b="1" spc="50" dirty="0" smtClean="0">
                <a:ln w="9525" cmpd="sng">
                  <a:solidFill>
                    <a:schemeClr val="accent1"/>
                  </a:solidFill>
                  <a:prstDash val="solid"/>
                </a:ln>
                <a:solidFill>
                  <a:srgbClr val="0070C0"/>
                </a:solidFill>
                <a:effectLst>
                  <a:glow rad="38100">
                    <a:schemeClr val="accent1">
                      <a:alpha val="40000"/>
                    </a:schemeClr>
                  </a:glow>
                </a:effectLst>
                <a:latin typeface="Cambria" pitchFamily="18" charset="0"/>
                <a:cs typeface="Aharoni" panose="02010803020104030203" pitchFamily="2" charset="-79"/>
              </a:rPr>
              <a:t>.Close the file </a:t>
            </a:r>
            <a:endParaRPr lang="en-US" sz="2400" b="1" dirty="0">
              <a:solidFill>
                <a:srgbClr val="0070C0"/>
              </a:solidFill>
              <a:latin typeface="Cambria" pitchFamily="18" charset="0"/>
              <a:cs typeface="Aharoni" panose="02010803020104030203" pitchFamily="2" charset="-79"/>
            </a:endParaRPr>
          </a:p>
        </p:txBody>
      </p:sp>
      <p:sp>
        <p:nvSpPr>
          <p:cNvPr id="11" name="Rectangle 10"/>
          <p:cNvSpPr/>
          <p:nvPr/>
        </p:nvSpPr>
        <p:spPr>
          <a:xfrm>
            <a:off x="6663847" y="125261"/>
            <a:ext cx="2267211"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Aakanksha Chopra</a:t>
            </a:r>
            <a:endParaRPr lang="en-US" sz="1400" dirty="0"/>
          </a:p>
        </p:txBody>
      </p:sp>
    </p:spTree>
    <p:extLst>
      <p:ext uri="{BB962C8B-B14F-4D97-AF65-F5344CB8AC3E}">
        <p14:creationId xmlns:p14="http://schemas.microsoft.com/office/powerpoint/2010/main" val="29598255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71522" cy="6858000"/>
          </a:xfrm>
        </p:spPr>
        <p:txBody>
          <a:bodyPr>
            <a:normAutofit/>
          </a:bodyPr>
          <a:lstStyle/>
          <a:p>
            <a:pPr marL="742950" indent="-742950">
              <a:buNone/>
            </a:pPr>
            <a:r>
              <a:rPr lang="en-US" sz="4000" b="1" u="sng" dirty="0" smtClean="0">
                <a:solidFill>
                  <a:srgbClr val="306663"/>
                </a:solidFill>
                <a:latin typeface="Bookman Old Style" panose="02050604050505020204" pitchFamily="18" charset="0"/>
              </a:rPr>
              <a:t>1. Declare a file pointer-</a:t>
            </a:r>
          </a:p>
          <a:p>
            <a:pPr algn="just">
              <a:buFont typeface="Wingdings" panose="05000000000000000000" pitchFamily="2" charset="2"/>
              <a:buChar char="q"/>
            </a:pPr>
            <a:r>
              <a:rPr lang="en-US" sz="2800" dirty="0" smtClean="0">
                <a:latin typeface="Lucida Console" pitchFamily="49" charset="0"/>
              </a:rPr>
              <a:t>Since there are number of files on the disk so we must specify the file name to perform any operation. This is done</a:t>
            </a:r>
            <a:r>
              <a:rPr lang="en-US" sz="2400" dirty="0" smtClean="0">
                <a:latin typeface="Lucida Console" pitchFamily="49" charset="0"/>
              </a:rPr>
              <a:t> b</a:t>
            </a:r>
            <a:r>
              <a:rPr lang="en-US" sz="2800" dirty="0" smtClean="0">
                <a:latin typeface="Lucida Console" pitchFamily="49" charset="0"/>
              </a:rPr>
              <a:t>y </a:t>
            </a:r>
            <a:r>
              <a:rPr lang="en-US" sz="2800" dirty="0">
                <a:latin typeface="Lucida Console" pitchFamily="49" charset="0"/>
              </a:rPr>
              <a:t>d</a:t>
            </a:r>
            <a:r>
              <a:rPr lang="en-US" sz="2800" dirty="0" smtClean="0">
                <a:latin typeface="Lucida Console" pitchFamily="49" charset="0"/>
              </a:rPr>
              <a:t>eclaring a file pointer variable that points to a structure </a:t>
            </a:r>
            <a:r>
              <a:rPr lang="en-US" sz="2800" b="1" dirty="0" smtClean="0">
                <a:solidFill>
                  <a:srgbClr val="FF0000"/>
                </a:solidFill>
                <a:latin typeface="Lucida Console" pitchFamily="49" charset="0"/>
              </a:rPr>
              <a:t>FILE</a:t>
            </a:r>
            <a:r>
              <a:rPr lang="en-US" sz="2800" dirty="0" smtClean="0">
                <a:latin typeface="Lucida Console" pitchFamily="49" charset="0"/>
              </a:rPr>
              <a:t>(defined in &lt;</a:t>
            </a:r>
            <a:r>
              <a:rPr lang="en-US" sz="2800" dirty="0" err="1" smtClean="0">
                <a:latin typeface="Lucida Console" pitchFamily="49" charset="0"/>
              </a:rPr>
              <a:t>stdio.h</a:t>
            </a:r>
            <a:r>
              <a:rPr lang="en-US" sz="2800" dirty="0" smtClean="0">
                <a:latin typeface="Lucida Console" pitchFamily="49" charset="0"/>
              </a:rPr>
              <a:t>&gt;).</a:t>
            </a:r>
          </a:p>
          <a:p>
            <a:pPr algn="just">
              <a:buFont typeface="Wingdings" panose="05000000000000000000" pitchFamily="2" charset="2"/>
              <a:buChar char="q"/>
            </a:pPr>
            <a:r>
              <a:rPr lang="en-US" sz="2800" dirty="0" smtClean="0">
                <a:latin typeface="Lucida Console" pitchFamily="49" charset="0"/>
              </a:rPr>
              <a:t>An error will be generated if we use the filename to access a file rather than a file pointer.</a:t>
            </a:r>
          </a:p>
          <a:p>
            <a:pPr marL="0" indent="0">
              <a:buNone/>
            </a:pPr>
            <a:endParaRPr lang="en-US" sz="2800" dirty="0" smtClean="0">
              <a:latin typeface="Candara" panose="020E0502030303020204" pitchFamily="34" charset="0"/>
            </a:endParaRPr>
          </a:p>
          <a:p>
            <a:pPr>
              <a:buFont typeface="Wingdings" panose="05000000000000000000" pitchFamily="2" charset="2"/>
              <a:buChar char="q"/>
            </a:pPr>
            <a:endParaRPr lang="en-US" sz="2800" dirty="0" smtClean="0">
              <a:latin typeface="Candara" panose="020E0502030303020204" pitchFamily="34" charset="0"/>
            </a:endParaRPr>
          </a:p>
        </p:txBody>
      </p:sp>
      <p:sp>
        <p:nvSpPr>
          <p:cNvPr id="2" name="Rounded Rectangle 1"/>
          <p:cNvSpPr/>
          <p:nvPr/>
        </p:nvSpPr>
        <p:spPr>
          <a:xfrm>
            <a:off x="1776069" y="4639733"/>
            <a:ext cx="5265154" cy="99906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b="1" dirty="0" smtClean="0">
                <a:solidFill>
                  <a:schemeClr val="tx1"/>
                </a:solidFill>
              </a:rPr>
              <a:t>FILE *</a:t>
            </a:r>
            <a:r>
              <a:rPr lang="en-US" sz="2800" b="1" dirty="0" err="1" smtClean="0">
                <a:solidFill>
                  <a:schemeClr val="tx1"/>
                </a:solidFill>
              </a:rPr>
              <a:t>file_pointer_name</a:t>
            </a:r>
            <a:r>
              <a:rPr lang="en-US" sz="2800" b="1" dirty="0" smtClean="0">
                <a:solidFill>
                  <a:schemeClr val="tx1"/>
                </a:solidFill>
              </a:rPr>
              <a:t>;</a:t>
            </a:r>
            <a:endParaRPr lang="en-US" sz="2800" b="1" dirty="0">
              <a:solidFill>
                <a:schemeClr val="tx1"/>
              </a:solidFill>
            </a:endParaRPr>
          </a:p>
        </p:txBody>
      </p:sp>
      <p:sp>
        <p:nvSpPr>
          <p:cNvPr id="15" name="Rounded Rectangle 14"/>
          <p:cNvSpPr/>
          <p:nvPr/>
        </p:nvSpPr>
        <p:spPr>
          <a:xfrm>
            <a:off x="1795305" y="5980090"/>
            <a:ext cx="5265154" cy="68258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b="1" dirty="0" err="1" smtClean="0">
                <a:solidFill>
                  <a:schemeClr val="tx1"/>
                </a:solidFill>
              </a:rPr>
              <a:t>Eg</a:t>
            </a:r>
            <a:r>
              <a:rPr lang="en-US" sz="2800" b="1" dirty="0" smtClean="0">
                <a:solidFill>
                  <a:schemeClr val="tx1"/>
                </a:solidFill>
              </a:rPr>
              <a:t>- FILE *</a:t>
            </a:r>
            <a:r>
              <a:rPr lang="en-US" sz="2800" b="1" dirty="0" err="1" smtClean="0">
                <a:solidFill>
                  <a:schemeClr val="tx1"/>
                </a:solidFill>
              </a:rPr>
              <a:t>fp</a:t>
            </a:r>
            <a:r>
              <a:rPr lang="en-US" sz="2800" b="1" dirty="0" smtClean="0">
                <a:solidFill>
                  <a:schemeClr val="tx1"/>
                </a:solidFill>
              </a:rPr>
              <a:t>;</a:t>
            </a:r>
            <a:endParaRPr lang="en-US" sz="2800" b="1" dirty="0">
              <a:solidFill>
                <a:schemeClr val="tx1"/>
              </a:solidFill>
            </a:endParaRPr>
          </a:p>
        </p:txBody>
      </p:sp>
      <p:sp>
        <p:nvSpPr>
          <p:cNvPr id="5" name="Rectangle 4"/>
          <p:cNvSpPr/>
          <p:nvPr/>
        </p:nvSpPr>
        <p:spPr>
          <a:xfrm>
            <a:off x="7528142" y="5980090"/>
            <a:ext cx="1402913" cy="721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12353660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71522" cy="6858000"/>
          </a:xfrm>
        </p:spPr>
        <p:txBody>
          <a:bodyPr>
            <a:normAutofit/>
          </a:bodyPr>
          <a:lstStyle/>
          <a:p>
            <a:pPr marL="0" indent="0">
              <a:buNone/>
            </a:pPr>
            <a:r>
              <a:rPr lang="en-US" sz="4000" b="1" u="sng" dirty="0" smtClean="0">
                <a:solidFill>
                  <a:srgbClr val="306663"/>
                </a:solidFill>
                <a:latin typeface="Bookman Old Style" panose="02050604050505020204" pitchFamily="18" charset="0"/>
              </a:rPr>
              <a:t>2. Opening a file-</a:t>
            </a:r>
          </a:p>
          <a:p>
            <a:pPr algn="just">
              <a:buFont typeface="Wingdings" panose="05000000000000000000" pitchFamily="2" charset="2"/>
              <a:buChar char="q"/>
            </a:pPr>
            <a:r>
              <a:rPr lang="en-US" sz="2400" dirty="0" smtClean="0">
                <a:latin typeface="Lucida Console" panose="020B0609040504020204" pitchFamily="49" charset="0"/>
              </a:rPr>
              <a:t>A file must be opened first before reading from it or writing anything into it. </a:t>
            </a:r>
          </a:p>
          <a:p>
            <a:pPr algn="just">
              <a:buFont typeface="Wingdings" panose="05000000000000000000" pitchFamily="2" charset="2"/>
              <a:buChar char="q"/>
            </a:pPr>
            <a:r>
              <a:rPr lang="en-US" sz="2400" dirty="0" err="1" smtClean="0">
                <a:solidFill>
                  <a:srgbClr val="FF0000"/>
                </a:solidFill>
                <a:latin typeface="Lucida Console" panose="020B0609040504020204" pitchFamily="49" charset="0"/>
              </a:rPr>
              <a:t>fopen</a:t>
            </a:r>
            <a:r>
              <a:rPr lang="en-US" sz="2400" dirty="0" smtClean="0">
                <a:solidFill>
                  <a:srgbClr val="FF0000"/>
                </a:solidFill>
                <a:latin typeface="Lucida Console" panose="020B0609040504020204" pitchFamily="49" charset="0"/>
              </a:rPr>
              <a:t>()-</a:t>
            </a:r>
            <a:r>
              <a:rPr lang="en-US" sz="2400" dirty="0" smtClean="0">
                <a:latin typeface="Lucida Console" panose="020B0609040504020204" pitchFamily="49" charset="0"/>
              </a:rPr>
              <a:t> is used to open a file. If file is opened successfully then </a:t>
            </a:r>
            <a:r>
              <a:rPr lang="en-US" sz="2400" dirty="0" err="1" smtClean="0">
                <a:solidFill>
                  <a:srgbClr val="FF0000"/>
                </a:solidFill>
                <a:latin typeface="Lucida Console" panose="020B0609040504020204" pitchFamily="49" charset="0"/>
              </a:rPr>
              <a:t>fopen</a:t>
            </a:r>
            <a:r>
              <a:rPr lang="en-US" sz="2400" dirty="0" smtClean="0">
                <a:solidFill>
                  <a:srgbClr val="FF0000"/>
                </a:solidFill>
                <a:latin typeface="Lucida Console" panose="020B0609040504020204" pitchFamily="49" charset="0"/>
              </a:rPr>
              <a:t>()</a:t>
            </a:r>
            <a:r>
              <a:rPr lang="en-US" sz="2400" dirty="0" smtClean="0">
                <a:latin typeface="Lucida Console" panose="020B0609040504020204" pitchFamily="49" charset="0"/>
              </a:rPr>
              <a:t> returns a pointer-to –structure else a NULL is returned. </a:t>
            </a:r>
          </a:p>
          <a:p>
            <a:pPr>
              <a:buFont typeface="Wingdings" panose="05000000000000000000" pitchFamily="2" charset="2"/>
              <a:buChar char="q"/>
            </a:pPr>
            <a:endParaRPr lang="en-US" sz="2800" dirty="0" smtClean="0">
              <a:latin typeface="Candara" panose="020E0502030303020204" pitchFamily="34" charset="0"/>
            </a:endParaRPr>
          </a:p>
          <a:p>
            <a:pPr>
              <a:buFont typeface="Wingdings" panose="05000000000000000000" pitchFamily="2" charset="2"/>
              <a:buChar char="q"/>
            </a:pPr>
            <a:endParaRPr lang="en-US" sz="2800" dirty="0" smtClean="0">
              <a:latin typeface="Candara" panose="020E0502030303020204" pitchFamily="34" charset="0"/>
            </a:endParaRPr>
          </a:p>
        </p:txBody>
      </p:sp>
      <p:sp>
        <p:nvSpPr>
          <p:cNvPr id="2" name="Rounded Rectangle 1"/>
          <p:cNvSpPr/>
          <p:nvPr/>
        </p:nvSpPr>
        <p:spPr>
          <a:xfrm>
            <a:off x="350520" y="3215640"/>
            <a:ext cx="8564880" cy="1722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800" b="1" dirty="0" smtClean="0">
              <a:solidFill>
                <a:srgbClr val="FF0000"/>
              </a:solidFill>
            </a:endParaRPr>
          </a:p>
          <a:p>
            <a:pPr algn="ctr"/>
            <a:r>
              <a:rPr lang="en-US" sz="2400" b="1" dirty="0" smtClean="0">
                <a:solidFill>
                  <a:srgbClr val="C00000"/>
                </a:solidFill>
              </a:rPr>
              <a:t>FILE *</a:t>
            </a:r>
            <a:r>
              <a:rPr lang="en-US" sz="2400" b="1" dirty="0" err="1" smtClean="0">
                <a:solidFill>
                  <a:srgbClr val="C00000"/>
                </a:solidFill>
              </a:rPr>
              <a:t>fopen</a:t>
            </a:r>
            <a:r>
              <a:rPr lang="en-US" sz="2400" b="1" dirty="0" smtClean="0">
                <a:solidFill>
                  <a:srgbClr val="C00000"/>
                </a:solidFill>
              </a:rPr>
              <a:t>(</a:t>
            </a:r>
            <a:r>
              <a:rPr lang="en-US" sz="2400" b="1" dirty="0" err="1" smtClean="0">
                <a:solidFill>
                  <a:srgbClr val="C00000"/>
                </a:solidFill>
              </a:rPr>
              <a:t>const</a:t>
            </a:r>
            <a:r>
              <a:rPr lang="en-US" sz="2400" b="1" dirty="0" smtClean="0">
                <a:solidFill>
                  <a:srgbClr val="C00000"/>
                </a:solidFill>
              </a:rPr>
              <a:t> char *</a:t>
            </a:r>
            <a:r>
              <a:rPr lang="en-US" sz="2400" b="1" dirty="0" smtClean="0">
                <a:solidFill>
                  <a:schemeClr val="tx1"/>
                </a:solidFill>
              </a:rPr>
              <a:t>filename</a:t>
            </a:r>
            <a:r>
              <a:rPr lang="en-US" sz="2400" b="1" dirty="0" smtClean="0">
                <a:solidFill>
                  <a:srgbClr val="C00000"/>
                </a:solidFill>
              </a:rPr>
              <a:t>, </a:t>
            </a:r>
            <a:r>
              <a:rPr lang="en-US" sz="2400" b="1" dirty="0" err="1" smtClean="0">
                <a:solidFill>
                  <a:srgbClr val="C00000"/>
                </a:solidFill>
              </a:rPr>
              <a:t>const</a:t>
            </a:r>
            <a:r>
              <a:rPr lang="en-US" sz="2400" b="1" dirty="0" smtClean="0">
                <a:solidFill>
                  <a:srgbClr val="C00000"/>
                </a:solidFill>
              </a:rPr>
              <a:t> char *mode);</a:t>
            </a:r>
          </a:p>
          <a:p>
            <a:pPr algn="ctr"/>
            <a:r>
              <a:rPr lang="en-US" sz="2400" b="1" dirty="0" smtClean="0">
                <a:solidFill>
                  <a:srgbClr val="C00000"/>
                </a:solidFill>
              </a:rPr>
              <a:t>OR</a:t>
            </a:r>
          </a:p>
          <a:p>
            <a:pPr algn="ctr"/>
            <a:r>
              <a:rPr lang="en-US" sz="2400" b="1" dirty="0">
                <a:solidFill>
                  <a:srgbClr val="C00000"/>
                </a:solidFill>
              </a:rPr>
              <a:t>FILE *</a:t>
            </a:r>
            <a:r>
              <a:rPr lang="en-US" sz="2400" b="1" dirty="0" err="1">
                <a:solidFill>
                  <a:srgbClr val="C00000"/>
                </a:solidFill>
              </a:rPr>
              <a:t>fopen</a:t>
            </a:r>
            <a:r>
              <a:rPr lang="en-US" sz="2400" b="1" dirty="0">
                <a:solidFill>
                  <a:srgbClr val="C00000"/>
                </a:solidFill>
              </a:rPr>
              <a:t>(</a:t>
            </a:r>
            <a:r>
              <a:rPr lang="en-US" sz="2400" b="1" dirty="0" err="1">
                <a:solidFill>
                  <a:srgbClr val="C00000"/>
                </a:solidFill>
              </a:rPr>
              <a:t>const</a:t>
            </a:r>
            <a:r>
              <a:rPr lang="en-US" sz="2400" b="1" dirty="0">
                <a:solidFill>
                  <a:srgbClr val="C00000"/>
                </a:solidFill>
              </a:rPr>
              <a:t> char *</a:t>
            </a:r>
            <a:r>
              <a:rPr lang="en-US" sz="2400" b="1" dirty="0">
                <a:solidFill>
                  <a:schemeClr val="tx1"/>
                </a:solidFill>
              </a:rPr>
              <a:t>pathname</a:t>
            </a:r>
            <a:r>
              <a:rPr lang="en-US" sz="2400" b="1" dirty="0">
                <a:solidFill>
                  <a:srgbClr val="C00000"/>
                </a:solidFill>
              </a:rPr>
              <a:t>, </a:t>
            </a:r>
            <a:r>
              <a:rPr lang="en-US" sz="2400" b="1" dirty="0" err="1">
                <a:solidFill>
                  <a:srgbClr val="C00000"/>
                </a:solidFill>
              </a:rPr>
              <a:t>const</a:t>
            </a:r>
            <a:r>
              <a:rPr lang="en-US" sz="2400" b="1" dirty="0">
                <a:solidFill>
                  <a:srgbClr val="C00000"/>
                </a:solidFill>
              </a:rPr>
              <a:t> char *mode);</a:t>
            </a:r>
          </a:p>
          <a:p>
            <a:pPr algn="ctr"/>
            <a:endParaRPr lang="en-US" sz="2800" b="1" dirty="0" smtClean="0">
              <a:solidFill>
                <a:srgbClr val="FF0000"/>
              </a:solidFill>
            </a:endParaRPr>
          </a:p>
          <a:p>
            <a:pPr algn="ctr"/>
            <a:endParaRPr lang="en-US" sz="2800" b="1" dirty="0">
              <a:solidFill>
                <a:srgbClr val="FF0000"/>
              </a:solidFill>
            </a:endParaRPr>
          </a:p>
        </p:txBody>
      </p:sp>
      <p:sp>
        <p:nvSpPr>
          <p:cNvPr id="15" name="Rounded Rectangle 14"/>
          <p:cNvSpPr/>
          <p:nvPr/>
        </p:nvSpPr>
        <p:spPr>
          <a:xfrm>
            <a:off x="714901" y="5273039"/>
            <a:ext cx="7651380" cy="123079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b="1" dirty="0" err="1" smtClean="0">
                <a:solidFill>
                  <a:srgbClr val="C00000"/>
                </a:solidFill>
              </a:rPr>
              <a:t>Eg</a:t>
            </a:r>
            <a:r>
              <a:rPr lang="en-US" sz="2800" b="1" dirty="0" smtClean="0">
                <a:solidFill>
                  <a:srgbClr val="C00000"/>
                </a:solidFill>
              </a:rPr>
              <a:t>- H:\C Programs\Files\</a:t>
            </a:r>
            <a:r>
              <a:rPr lang="en-US" sz="2800" b="1" dirty="0" err="1" smtClean="0">
                <a:solidFill>
                  <a:srgbClr val="C00000"/>
                </a:solidFill>
              </a:rPr>
              <a:t>Student.C</a:t>
            </a:r>
            <a:r>
              <a:rPr lang="en-US" sz="2800" b="1" dirty="0" smtClean="0">
                <a:solidFill>
                  <a:srgbClr val="C00000"/>
                </a:solidFill>
              </a:rPr>
              <a:t>;</a:t>
            </a:r>
          </a:p>
          <a:p>
            <a:pPr algn="ctr"/>
            <a:r>
              <a:rPr lang="en-US" sz="2800" b="1" dirty="0" smtClean="0">
                <a:solidFill>
                  <a:schemeClr val="tx1"/>
                </a:solidFill>
              </a:rPr>
              <a:t>WRITTEN AS</a:t>
            </a:r>
          </a:p>
          <a:p>
            <a:pPr algn="ctr"/>
            <a:r>
              <a:rPr lang="en-US" sz="2800" b="1" dirty="0">
                <a:solidFill>
                  <a:srgbClr val="C00000"/>
                </a:solidFill>
              </a:rPr>
              <a:t>H</a:t>
            </a:r>
            <a:r>
              <a:rPr lang="en-US" sz="2800" b="1" dirty="0" smtClean="0">
                <a:solidFill>
                  <a:srgbClr val="C00000"/>
                </a:solidFill>
              </a:rPr>
              <a:t>:\\C Programs\\Files\\</a:t>
            </a:r>
            <a:r>
              <a:rPr lang="en-US" sz="2800" b="1" dirty="0" err="1" smtClean="0">
                <a:solidFill>
                  <a:srgbClr val="C00000"/>
                </a:solidFill>
              </a:rPr>
              <a:t>Student.C</a:t>
            </a:r>
            <a:r>
              <a:rPr lang="en-US" sz="2800" b="1" dirty="0">
                <a:solidFill>
                  <a:srgbClr val="C00000"/>
                </a:solidFill>
              </a:rPr>
              <a:t>;</a:t>
            </a:r>
          </a:p>
        </p:txBody>
      </p:sp>
    </p:spTree>
    <p:extLst>
      <p:ext uri="{BB962C8B-B14F-4D97-AF65-F5344CB8AC3E}">
        <p14:creationId xmlns:p14="http://schemas.microsoft.com/office/powerpoint/2010/main" val="36562763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71522" cy="6858000"/>
          </a:xfrm>
        </p:spPr>
        <p:txBody>
          <a:bodyPr>
            <a:normAutofit/>
          </a:bodyPr>
          <a:lstStyle/>
          <a:p>
            <a:pPr marL="0" indent="0">
              <a:buNone/>
            </a:pPr>
            <a:r>
              <a:rPr lang="en-US" sz="2800" b="1" u="sng" dirty="0">
                <a:solidFill>
                  <a:srgbClr val="306663"/>
                </a:solidFill>
                <a:latin typeface="Bookman Old Style" panose="02050604050505020204" pitchFamily="18" charset="0"/>
              </a:rPr>
              <a:t>3</a:t>
            </a:r>
            <a:r>
              <a:rPr lang="en-US" sz="2800" b="1" u="sng" dirty="0" smtClean="0">
                <a:solidFill>
                  <a:srgbClr val="306663"/>
                </a:solidFill>
                <a:latin typeface="Bookman Old Style" panose="02050604050505020204" pitchFamily="18" charset="0"/>
              </a:rPr>
              <a:t>. Process a file- using different modes</a:t>
            </a:r>
            <a:endParaRPr lang="en-US" sz="3600" b="1" u="sng" dirty="0" smtClean="0">
              <a:solidFill>
                <a:srgbClr val="306663"/>
              </a:solidFill>
              <a:latin typeface="Bookman Old Style" panose="02050604050505020204" pitchFamily="18" charset="0"/>
            </a:endParaRPr>
          </a:p>
          <a:p>
            <a:pPr algn="just">
              <a:buFont typeface="Wingdings" panose="05000000000000000000" pitchFamily="2" charset="2"/>
              <a:buChar char="q"/>
            </a:pPr>
            <a:endParaRPr lang="en-US" sz="2800" dirty="0" smtClean="0">
              <a:latin typeface="Candara" panose="020E0502030303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200019500"/>
              </p:ext>
            </p:extLst>
          </p:nvPr>
        </p:nvGraphicFramePr>
        <p:xfrm>
          <a:off x="198120" y="518159"/>
          <a:ext cx="8732520" cy="6339843"/>
        </p:xfrm>
        <a:graphic>
          <a:graphicData uri="http://schemas.openxmlformats.org/drawingml/2006/table">
            <a:tbl>
              <a:tblPr firstRow="1" bandRow="1">
                <a:tableStyleId>{BDBED569-4797-4DF1-A0F4-6AAB3CD982D8}</a:tableStyleId>
              </a:tblPr>
              <a:tblGrid>
                <a:gridCol w="1378819"/>
                <a:gridCol w="7353701"/>
              </a:tblGrid>
              <a:tr h="370832">
                <a:tc>
                  <a:txBody>
                    <a:bodyPr/>
                    <a:lstStyle/>
                    <a:p>
                      <a:r>
                        <a:rPr lang="en-US" sz="1800" dirty="0" smtClean="0">
                          <a:solidFill>
                            <a:schemeClr val="tx1"/>
                          </a:solidFill>
                        </a:rPr>
                        <a:t>MODE</a:t>
                      </a:r>
                      <a:endParaRPr lang="en-US" sz="1800" dirty="0">
                        <a:solidFill>
                          <a:schemeClr val="tx1"/>
                        </a:solidFill>
                      </a:endParaRPr>
                    </a:p>
                  </a:txBody>
                  <a:tcPr marL="68592" marR="68592"/>
                </a:tc>
                <a:tc>
                  <a:txBody>
                    <a:bodyPr/>
                    <a:lstStyle/>
                    <a:p>
                      <a:pPr algn="ctr"/>
                      <a:r>
                        <a:rPr lang="en-US" sz="1800" dirty="0" smtClean="0">
                          <a:solidFill>
                            <a:schemeClr val="tx1"/>
                          </a:solidFill>
                        </a:rPr>
                        <a:t>OPTION</a:t>
                      </a:r>
                      <a:endParaRPr lang="en-US" sz="1800" dirty="0">
                        <a:solidFill>
                          <a:schemeClr val="tx1"/>
                        </a:solidFill>
                      </a:endParaRPr>
                    </a:p>
                  </a:txBody>
                  <a:tcPr marL="68592" marR="68592"/>
                </a:tc>
              </a:tr>
              <a:tr h="648955">
                <a:tc>
                  <a:txBody>
                    <a:bodyPr/>
                    <a:lstStyle/>
                    <a:p>
                      <a:r>
                        <a:rPr lang="en-US" sz="1800" dirty="0" smtClean="0">
                          <a:solidFill>
                            <a:schemeClr val="tx1"/>
                          </a:solidFill>
                        </a:rPr>
                        <a:t>r</a:t>
                      </a:r>
                      <a:endParaRPr lang="en-US" sz="1800" dirty="0">
                        <a:solidFill>
                          <a:schemeClr val="tx1"/>
                        </a:solidFill>
                      </a:endParaRPr>
                    </a:p>
                  </a:txBody>
                  <a:tcPr marL="68592" marR="68592"/>
                </a:tc>
                <a:tc>
                  <a:txBody>
                    <a:bodyPr/>
                    <a:lstStyle/>
                    <a:p>
                      <a:r>
                        <a:rPr lang="en-US" sz="1800" dirty="0" smtClean="0">
                          <a:solidFill>
                            <a:schemeClr val="tx1"/>
                          </a:solidFill>
                        </a:rPr>
                        <a:t>Open a text file for reading. If file(stream)doesn’t exist, an error will be generated </a:t>
                      </a:r>
                      <a:endParaRPr lang="en-US" sz="1800" dirty="0">
                        <a:solidFill>
                          <a:schemeClr val="tx1"/>
                        </a:solidFill>
                      </a:endParaRPr>
                    </a:p>
                  </a:txBody>
                  <a:tcPr marL="68592" marR="68592"/>
                </a:tc>
              </a:tr>
              <a:tr h="648955">
                <a:tc>
                  <a:txBody>
                    <a:bodyPr/>
                    <a:lstStyle/>
                    <a:p>
                      <a:r>
                        <a:rPr lang="en-US" sz="1800" dirty="0" smtClean="0">
                          <a:solidFill>
                            <a:schemeClr val="tx1"/>
                          </a:solidFill>
                        </a:rPr>
                        <a:t>w</a:t>
                      </a:r>
                      <a:endParaRPr lang="en-US" sz="1800" dirty="0">
                        <a:solidFill>
                          <a:schemeClr val="tx1"/>
                        </a:solidFill>
                      </a:endParaRPr>
                    </a:p>
                  </a:txBody>
                  <a:tcPr marL="68592" marR="68592"/>
                </a:tc>
                <a:tc>
                  <a:txBody>
                    <a:bodyPr/>
                    <a:lstStyle/>
                    <a:p>
                      <a:r>
                        <a:rPr lang="en-US" sz="1800" dirty="0" smtClean="0">
                          <a:solidFill>
                            <a:schemeClr val="tx1"/>
                          </a:solidFill>
                        </a:rPr>
                        <a:t>Open a text file for writing. But If file doesn’t exist</a:t>
                      </a:r>
                      <a:r>
                        <a:rPr lang="en-US" sz="1800" baseline="0" dirty="0" smtClean="0">
                          <a:solidFill>
                            <a:schemeClr val="tx1"/>
                          </a:solidFill>
                        </a:rPr>
                        <a:t> a new file is created. If file exist then previous contents are overridden by new.</a:t>
                      </a:r>
                      <a:endParaRPr lang="en-US" sz="1800" dirty="0">
                        <a:solidFill>
                          <a:schemeClr val="tx1"/>
                        </a:solidFill>
                      </a:endParaRPr>
                    </a:p>
                  </a:txBody>
                  <a:tcPr marL="68592" marR="68592"/>
                </a:tc>
              </a:tr>
              <a:tr h="370832">
                <a:tc>
                  <a:txBody>
                    <a:bodyPr/>
                    <a:lstStyle/>
                    <a:p>
                      <a:r>
                        <a:rPr lang="en-US" sz="1800" dirty="0" smtClean="0">
                          <a:solidFill>
                            <a:schemeClr val="tx1"/>
                          </a:solidFill>
                        </a:rPr>
                        <a:t>a</a:t>
                      </a:r>
                      <a:endParaRPr lang="en-US" sz="1800" dirty="0">
                        <a:solidFill>
                          <a:schemeClr val="tx1"/>
                        </a:solidFill>
                      </a:endParaRPr>
                    </a:p>
                  </a:txBody>
                  <a:tcPr marL="68592" marR="68592"/>
                </a:tc>
                <a:tc>
                  <a:txBody>
                    <a:bodyPr/>
                    <a:lstStyle/>
                    <a:p>
                      <a:r>
                        <a:rPr lang="en-US" sz="1800" dirty="0" smtClean="0">
                          <a:solidFill>
                            <a:schemeClr val="tx1"/>
                          </a:solidFill>
                        </a:rPr>
                        <a:t>Append to a text file. But if the file does not exist, it is created.</a:t>
                      </a:r>
                      <a:endParaRPr lang="en-US" sz="1800" dirty="0">
                        <a:solidFill>
                          <a:schemeClr val="tx1"/>
                        </a:solidFill>
                      </a:endParaRPr>
                    </a:p>
                  </a:txBody>
                  <a:tcPr marL="68592" marR="68592"/>
                </a:tc>
              </a:tr>
              <a:tr h="370832">
                <a:tc>
                  <a:txBody>
                    <a:bodyPr/>
                    <a:lstStyle/>
                    <a:p>
                      <a:r>
                        <a:rPr lang="en-US" sz="1800" dirty="0" err="1" smtClean="0">
                          <a:solidFill>
                            <a:schemeClr val="tx1"/>
                          </a:solidFill>
                        </a:rPr>
                        <a:t>rb</a:t>
                      </a:r>
                      <a:endParaRPr lang="en-US" sz="1800" dirty="0">
                        <a:solidFill>
                          <a:schemeClr val="tx1"/>
                        </a:solidFill>
                      </a:endParaRPr>
                    </a:p>
                  </a:txBody>
                  <a:tcPr marL="68592" marR="68592"/>
                </a:tc>
                <a:tc>
                  <a:txBody>
                    <a:bodyPr/>
                    <a:lstStyle/>
                    <a:p>
                      <a:r>
                        <a:rPr lang="en-US" sz="1800" dirty="0" smtClean="0">
                          <a:solidFill>
                            <a:schemeClr val="tx1"/>
                          </a:solidFill>
                        </a:rPr>
                        <a:t>Open a binary file for reading.  </a:t>
                      </a:r>
                      <a:endParaRPr lang="en-US" sz="1800" dirty="0">
                        <a:solidFill>
                          <a:schemeClr val="tx1"/>
                        </a:solidFill>
                      </a:endParaRPr>
                    </a:p>
                  </a:txBody>
                  <a:tcPr marL="68592" marR="68592"/>
                </a:tc>
              </a:tr>
              <a:tr h="370832">
                <a:tc>
                  <a:txBody>
                    <a:bodyPr/>
                    <a:lstStyle/>
                    <a:p>
                      <a:r>
                        <a:rPr lang="en-US" sz="1800" dirty="0" err="1" smtClean="0">
                          <a:solidFill>
                            <a:schemeClr val="tx1"/>
                          </a:solidFill>
                        </a:rPr>
                        <a:t>wb</a:t>
                      </a:r>
                      <a:endParaRPr lang="en-US" sz="1800" dirty="0">
                        <a:solidFill>
                          <a:schemeClr val="tx1"/>
                        </a:solidFill>
                      </a:endParaRPr>
                    </a:p>
                  </a:txBody>
                  <a:tcPr marL="68592" marR="68592"/>
                </a:tc>
                <a:tc>
                  <a:txBody>
                    <a:bodyPr/>
                    <a:lstStyle/>
                    <a:p>
                      <a:r>
                        <a:rPr lang="en-US" sz="1800" dirty="0" smtClean="0">
                          <a:solidFill>
                            <a:schemeClr val="tx1"/>
                          </a:solidFill>
                        </a:rPr>
                        <a:t>Open</a:t>
                      </a:r>
                      <a:r>
                        <a:rPr lang="en-US" sz="1800" baseline="0" dirty="0" smtClean="0">
                          <a:solidFill>
                            <a:schemeClr val="tx1"/>
                          </a:solidFill>
                        </a:rPr>
                        <a:t> a binary file for writing.</a:t>
                      </a:r>
                      <a:endParaRPr lang="en-US" sz="1800" dirty="0">
                        <a:solidFill>
                          <a:schemeClr val="tx1"/>
                        </a:solidFill>
                      </a:endParaRPr>
                    </a:p>
                  </a:txBody>
                  <a:tcPr marL="68592" marR="68592"/>
                </a:tc>
              </a:tr>
              <a:tr h="370832">
                <a:tc>
                  <a:txBody>
                    <a:bodyPr/>
                    <a:lstStyle/>
                    <a:p>
                      <a:r>
                        <a:rPr lang="en-US" sz="1800" dirty="0" smtClean="0">
                          <a:solidFill>
                            <a:schemeClr val="tx1"/>
                          </a:solidFill>
                        </a:rPr>
                        <a:t>ab</a:t>
                      </a:r>
                      <a:endParaRPr lang="en-US" sz="1800" dirty="0">
                        <a:solidFill>
                          <a:schemeClr val="tx1"/>
                        </a:solidFill>
                      </a:endParaRPr>
                    </a:p>
                  </a:txBody>
                  <a:tcPr marL="68592" marR="68592"/>
                </a:tc>
                <a:tc>
                  <a:txBody>
                    <a:bodyPr/>
                    <a:lstStyle/>
                    <a:p>
                      <a:r>
                        <a:rPr lang="en-US" sz="1800" dirty="0" smtClean="0">
                          <a:solidFill>
                            <a:schemeClr val="tx1"/>
                          </a:solidFill>
                        </a:rPr>
                        <a:t>Appends to a binary file.</a:t>
                      </a:r>
                      <a:endParaRPr lang="en-US" sz="1800" dirty="0">
                        <a:solidFill>
                          <a:schemeClr val="tx1"/>
                        </a:solidFill>
                      </a:endParaRPr>
                    </a:p>
                  </a:txBody>
                  <a:tcPr marL="68592" marR="68592"/>
                </a:tc>
              </a:tr>
              <a:tr h="648955">
                <a:tc>
                  <a:txBody>
                    <a:bodyPr/>
                    <a:lstStyle/>
                    <a:p>
                      <a:r>
                        <a:rPr lang="en-US" sz="1800" dirty="0" smtClean="0">
                          <a:solidFill>
                            <a:schemeClr val="tx1"/>
                          </a:solidFill>
                        </a:rPr>
                        <a:t>r+</a:t>
                      </a:r>
                      <a:endParaRPr lang="en-US" sz="1800" dirty="0">
                        <a:solidFill>
                          <a:schemeClr val="tx1"/>
                        </a:solidFill>
                      </a:endParaRPr>
                    </a:p>
                  </a:txBody>
                  <a:tcPr marL="68592" marR="68592"/>
                </a:tc>
                <a:tc>
                  <a:txBody>
                    <a:bodyPr/>
                    <a:lstStyle/>
                    <a:p>
                      <a:r>
                        <a:rPr lang="en-US" sz="1800" dirty="0" smtClean="0">
                          <a:solidFill>
                            <a:schemeClr val="tx1"/>
                          </a:solidFill>
                        </a:rPr>
                        <a:t>Open a text file for reading &amp; writing.</a:t>
                      </a:r>
                      <a:r>
                        <a:rPr lang="en-US" sz="1800" baseline="0" dirty="0" smtClean="0">
                          <a:solidFill>
                            <a:schemeClr val="tx1"/>
                          </a:solidFill>
                        </a:rPr>
                        <a:t> It indicates that you want to read the file before you write to it. Hence, the file must exist.</a:t>
                      </a:r>
                      <a:endParaRPr lang="en-US" sz="1800" dirty="0">
                        <a:solidFill>
                          <a:schemeClr val="tx1"/>
                        </a:solidFill>
                      </a:endParaRPr>
                    </a:p>
                  </a:txBody>
                  <a:tcPr marL="68592" marR="68592"/>
                </a:tc>
              </a:tr>
              <a:tr h="648955">
                <a:tc>
                  <a:txBody>
                    <a:bodyPr/>
                    <a:lstStyle/>
                    <a:p>
                      <a:r>
                        <a:rPr lang="en-US" sz="1800" dirty="0" smtClean="0">
                          <a:solidFill>
                            <a:schemeClr val="tx1"/>
                          </a:solidFill>
                        </a:rPr>
                        <a:t>w+</a:t>
                      </a:r>
                      <a:endParaRPr lang="en-US" sz="1800" dirty="0">
                        <a:solidFill>
                          <a:schemeClr val="tx1"/>
                        </a:solidFill>
                      </a:endParaRPr>
                    </a:p>
                  </a:txBody>
                  <a:tcPr marL="68592" marR="68592"/>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Open a text file for reading &amp; writing.</a:t>
                      </a:r>
                      <a:r>
                        <a:rPr lang="en-US" sz="1800" baseline="0" dirty="0" smtClean="0">
                          <a:solidFill>
                            <a:schemeClr val="tx1"/>
                          </a:solidFill>
                        </a:rPr>
                        <a:t> The file will be created if it does not exist, If file exist then previous contents are overridden by new. </a:t>
                      </a:r>
                      <a:endParaRPr lang="en-US" sz="1800" dirty="0" smtClean="0">
                        <a:solidFill>
                          <a:schemeClr val="tx1"/>
                        </a:solidFill>
                      </a:endParaRPr>
                    </a:p>
                  </a:txBody>
                  <a:tcPr marL="68592" marR="68592"/>
                </a:tc>
              </a:tr>
              <a:tr h="648955">
                <a:tc>
                  <a:txBody>
                    <a:bodyPr/>
                    <a:lstStyle/>
                    <a:p>
                      <a:r>
                        <a:rPr lang="en-US" sz="1800" dirty="0" smtClean="0">
                          <a:solidFill>
                            <a:schemeClr val="tx1"/>
                          </a:solidFill>
                        </a:rPr>
                        <a:t>a+</a:t>
                      </a:r>
                      <a:endParaRPr lang="en-US" sz="1800" dirty="0">
                        <a:solidFill>
                          <a:schemeClr val="tx1"/>
                        </a:solidFill>
                      </a:endParaRPr>
                    </a:p>
                  </a:txBody>
                  <a:tcPr marL="68592" marR="68592"/>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Open a text file for reading &amp; writing.</a:t>
                      </a:r>
                      <a:r>
                        <a:rPr lang="en-US" sz="1800" baseline="0" dirty="0" smtClean="0">
                          <a:solidFill>
                            <a:schemeClr val="tx1"/>
                          </a:solidFill>
                        </a:rPr>
                        <a:t> The file will be positioned at end of the file content.</a:t>
                      </a:r>
                      <a:endParaRPr lang="en-US" sz="1800" dirty="0" smtClean="0">
                        <a:solidFill>
                          <a:schemeClr val="tx1"/>
                        </a:solidFill>
                      </a:endParaRPr>
                    </a:p>
                  </a:txBody>
                  <a:tcPr marL="68592" marR="68592"/>
                </a:tc>
              </a:tr>
              <a:tr h="370832">
                <a:tc>
                  <a:txBody>
                    <a:bodyPr/>
                    <a:lstStyle/>
                    <a:p>
                      <a:r>
                        <a:rPr lang="en-US" sz="1800" dirty="0" err="1" smtClean="0">
                          <a:solidFill>
                            <a:schemeClr val="tx1"/>
                          </a:solidFill>
                        </a:rPr>
                        <a:t>r+b</a:t>
                      </a:r>
                      <a:r>
                        <a:rPr lang="en-US" sz="1800" dirty="0" smtClean="0">
                          <a:solidFill>
                            <a:schemeClr val="tx1"/>
                          </a:solidFill>
                        </a:rPr>
                        <a:t>/</a:t>
                      </a:r>
                      <a:r>
                        <a:rPr lang="en-US" sz="1800" dirty="0" err="1" smtClean="0">
                          <a:solidFill>
                            <a:schemeClr val="tx1"/>
                          </a:solidFill>
                        </a:rPr>
                        <a:t>rb</a:t>
                      </a:r>
                      <a:r>
                        <a:rPr lang="en-US" sz="1800" dirty="0" smtClean="0">
                          <a:solidFill>
                            <a:schemeClr val="tx1"/>
                          </a:solidFill>
                        </a:rPr>
                        <a:t>+</a:t>
                      </a:r>
                      <a:endParaRPr lang="en-US" sz="1800" dirty="0">
                        <a:solidFill>
                          <a:schemeClr val="tx1"/>
                        </a:solidFill>
                      </a:endParaRPr>
                    </a:p>
                  </a:txBody>
                  <a:tcPr marL="68592" marR="68592"/>
                </a:tc>
                <a:tc>
                  <a:txBody>
                    <a:bodyPr/>
                    <a:lstStyle/>
                    <a:p>
                      <a:r>
                        <a:rPr lang="en-US" sz="1800" dirty="0" smtClean="0">
                          <a:solidFill>
                            <a:schemeClr val="tx1"/>
                          </a:solidFill>
                        </a:rPr>
                        <a:t>Open a binary file for read/write</a:t>
                      </a:r>
                      <a:endParaRPr lang="en-US" sz="1800" dirty="0">
                        <a:solidFill>
                          <a:schemeClr val="tx1"/>
                        </a:solidFill>
                      </a:endParaRPr>
                    </a:p>
                  </a:txBody>
                  <a:tcPr marL="68592" marR="68592"/>
                </a:tc>
              </a:tr>
              <a:tr h="499244">
                <a:tc>
                  <a:txBody>
                    <a:bodyPr/>
                    <a:lstStyle/>
                    <a:p>
                      <a:r>
                        <a:rPr lang="en-US" sz="1800" dirty="0" err="1" smtClean="0">
                          <a:solidFill>
                            <a:schemeClr val="tx1"/>
                          </a:solidFill>
                        </a:rPr>
                        <a:t>w+b</a:t>
                      </a:r>
                      <a:r>
                        <a:rPr lang="en-US" sz="1800" dirty="0" smtClean="0">
                          <a:solidFill>
                            <a:schemeClr val="tx1"/>
                          </a:solidFill>
                        </a:rPr>
                        <a:t>/</a:t>
                      </a:r>
                      <a:r>
                        <a:rPr lang="en-US" sz="1800" dirty="0" err="1" smtClean="0">
                          <a:solidFill>
                            <a:schemeClr val="tx1"/>
                          </a:solidFill>
                        </a:rPr>
                        <a:t>wb</a:t>
                      </a:r>
                      <a:r>
                        <a:rPr lang="en-US" sz="1800" dirty="0" smtClean="0">
                          <a:solidFill>
                            <a:schemeClr val="tx1"/>
                          </a:solidFill>
                        </a:rPr>
                        <a:t>+</a:t>
                      </a:r>
                      <a:endParaRPr lang="en-US" sz="1800" dirty="0">
                        <a:solidFill>
                          <a:schemeClr val="tx1"/>
                        </a:solidFill>
                      </a:endParaRPr>
                    </a:p>
                  </a:txBody>
                  <a:tcPr marL="68592" marR="68592"/>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Create a binary file for read/write</a:t>
                      </a:r>
                    </a:p>
                  </a:txBody>
                  <a:tcPr marL="68592" marR="68592"/>
                </a:tc>
              </a:tr>
              <a:tr h="370832">
                <a:tc>
                  <a:txBody>
                    <a:bodyPr/>
                    <a:lstStyle/>
                    <a:p>
                      <a:r>
                        <a:rPr lang="en-US" sz="1800" dirty="0" err="1" smtClean="0">
                          <a:solidFill>
                            <a:schemeClr val="tx1"/>
                          </a:solidFill>
                        </a:rPr>
                        <a:t>a+b</a:t>
                      </a:r>
                      <a:r>
                        <a:rPr lang="en-US" sz="1800" dirty="0" smtClean="0">
                          <a:solidFill>
                            <a:schemeClr val="tx1"/>
                          </a:solidFill>
                        </a:rPr>
                        <a:t>/ab+</a:t>
                      </a:r>
                      <a:endParaRPr lang="en-US" sz="1800" dirty="0">
                        <a:solidFill>
                          <a:schemeClr val="tx1"/>
                        </a:solidFill>
                      </a:endParaRPr>
                    </a:p>
                  </a:txBody>
                  <a:tcPr marL="68592" marR="68592"/>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Append a binary file for read/write</a:t>
                      </a:r>
                    </a:p>
                  </a:txBody>
                  <a:tcPr marL="68592" marR="68592"/>
                </a:tc>
              </a:tr>
            </a:tbl>
          </a:graphicData>
        </a:graphic>
      </p:graphicFrame>
    </p:spTree>
    <p:extLst>
      <p:ext uri="{BB962C8B-B14F-4D97-AF65-F5344CB8AC3E}">
        <p14:creationId xmlns:p14="http://schemas.microsoft.com/office/powerpoint/2010/main" val="30532539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normAutofit/>
          </a:bodyPr>
          <a:lstStyle/>
          <a:p>
            <a:pPr marL="0" indent="0">
              <a:buNone/>
            </a:pPr>
            <a:endParaRPr lang="en-US" sz="1400" b="1" u="sng" dirty="0" smtClean="0">
              <a:solidFill>
                <a:srgbClr val="306663"/>
              </a:solidFill>
              <a:latin typeface="Californian FB" pitchFamily="18" charset="0"/>
            </a:endParaRPr>
          </a:p>
          <a:p>
            <a:pPr marL="0" indent="0">
              <a:buNone/>
            </a:pPr>
            <a:r>
              <a:rPr lang="en-US" sz="3200" b="1" u="sng" dirty="0" smtClean="0">
                <a:solidFill>
                  <a:srgbClr val="306663"/>
                </a:solidFill>
                <a:latin typeface="Californian FB" pitchFamily="18" charset="0"/>
              </a:rPr>
              <a:t>4. Closing a file-</a:t>
            </a:r>
            <a:endParaRPr lang="en-US" sz="4000" b="1" u="sng" dirty="0" smtClean="0">
              <a:solidFill>
                <a:srgbClr val="306663"/>
              </a:solidFill>
              <a:latin typeface="Californian FB" pitchFamily="18" charset="0"/>
            </a:endParaRPr>
          </a:p>
          <a:p>
            <a:pPr algn="just">
              <a:buFont typeface="Wingdings" panose="05000000000000000000" pitchFamily="2" charset="2"/>
              <a:buChar char="q"/>
            </a:pPr>
            <a:r>
              <a:rPr lang="en-US" sz="2400" b="1" u="sng" dirty="0" err="1" smtClean="0">
                <a:solidFill>
                  <a:srgbClr val="FF0000"/>
                </a:solidFill>
                <a:latin typeface="Franklin Gothic Book" pitchFamily="34" charset="0"/>
              </a:rPr>
              <a:t>fclose</a:t>
            </a:r>
            <a:r>
              <a:rPr lang="en-US" sz="2400" b="1" u="sng" dirty="0" smtClean="0">
                <a:solidFill>
                  <a:srgbClr val="FF0000"/>
                </a:solidFill>
                <a:latin typeface="Franklin Gothic Book" pitchFamily="34" charset="0"/>
              </a:rPr>
              <a:t>()-</a:t>
            </a:r>
            <a:r>
              <a:rPr lang="en-US" sz="2400" dirty="0" smtClean="0">
                <a:solidFill>
                  <a:srgbClr val="FF0000"/>
                </a:solidFill>
                <a:latin typeface="Franklin Gothic Book" pitchFamily="34" charset="0"/>
              </a:rPr>
              <a:t> </a:t>
            </a:r>
            <a:r>
              <a:rPr lang="en-US" sz="2400" dirty="0" smtClean="0">
                <a:latin typeface="Franklin Gothic Book" pitchFamily="34" charset="0"/>
              </a:rPr>
              <a:t>to close a file </a:t>
            </a:r>
            <a:r>
              <a:rPr lang="en-US" sz="2400" dirty="0" err="1" smtClean="0">
                <a:latin typeface="Franklin Gothic Book" pitchFamily="34" charset="0"/>
              </a:rPr>
              <a:t>fclose</a:t>
            </a:r>
            <a:r>
              <a:rPr lang="en-US" sz="2400" dirty="0" smtClean="0">
                <a:latin typeface="Franklin Gothic Book" pitchFamily="34" charset="0"/>
              </a:rPr>
              <a:t>() function is used which disconnects a file pointer from file. It also flushes all the buffers that are maintained for that file.</a:t>
            </a:r>
          </a:p>
          <a:p>
            <a:pPr algn="just">
              <a:buFont typeface="Wingdings" panose="05000000000000000000" pitchFamily="2" charset="2"/>
              <a:buChar char="q"/>
            </a:pPr>
            <a:r>
              <a:rPr lang="en-US" sz="2400" dirty="0" smtClean="0">
                <a:latin typeface="Franklin Gothic Book" pitchFamily="34" charset="0"/>
              </a:rPr>
              <a:t>If the file is not closed using </a:t>
            </a:r>
            <a:r>
              <a:rPr lang="en-US" sz="2400" dirty="0" err="1" smtClean="0">
                <a:latin typeface="Franklin Gothic Book" pitchFamily="34" charset="0"/>
              </a:rPr>
              <a:t>fclose</a:t>
            </a:r>
            <a:r>
              <a:rPr lang="en-US" sz="2400" dirty="0" smtClean="0">
                <a:latin typeface="Franklin Gothic Book" pitchFamily="34" charset="0"/>
              </a:rPr>
              <a:t>() then system closes it automatically when the program exits.</a:t>
            </a:r>
          </a:p>
          <a:p>
            <a:pPr algn="just">
              <a:buFont typeface="Wingdings" panose="05000000000000000000" pitchFamily="2" charset="2"/>
              <a:buChar char="q"/>
            </a:pPr>
            <a:r>
              <a:rPr lang="en-US" sz="2400" b="1" u="sng" dirty="0" err="1">
                <a:solidFill>
                  <a:srgbClr val="FF0000"/>
                </a:solidFill>
                <a:latin typeface="Franklin Gothic Book" pitchFamily="34" charset="0"/>
              </a:rPr>
              <a:t>f</a:t>
            </a:r>
            <a:r>
              <a:rPr lang="en-US" sz="2400" b="1" u="sng" dirty="0" err="1" smtClean="0">
                <a:solidFill>
                  <a:srgbClr val="FF0000"/>
                </a:solidFill>
                <a:latin typeface="Franklin Gothic Book" pitchFamily="34" charset="0"/>
              </a:rPr>
              <a:t>close</a:t>
            </a:r>
            <a:r>
              <a:rPr lang="en-US" sz="2400" b="1" u="sng" dirty="0" smtClean="0">
                <a:solidFill>
                  <a:srgbClr val="FF0000"/>
                </a:solidFill>
                <a:latin typeface="Franklin Gothic Book" pitchFamily="34" charset="0"/>
              </a:rPr>
              <a:t>()-</a:t>
            </a:r>
            <a:r>
              <a:rPr lang="en-US" sz="2400" dirty="0" smtClean="0">
                <a:solidFill>
                  <a:srgbClr val="FF0000"/>
                </a:solidFill>
                <a:latin typeface="Franklin Gothic Book" pitchFamily="34" charset="0"/>
              </a:rPr>
              <a:t> </a:t>
            </a:r>
            <a:r>
              <a:rPr lang="en-US" sz="2400" dirty="0" smtClean="0">
                <a:latin typeface="Franklin Gothic Book" pitchFamily="34" charset="0"/>
              </a:rPr>
              <a:t>returns 0 if the file is closed properly. Else a non-zero value is returned if an error occurred.</a:t>
            </a:r>
          </a:p>
          <a:p>
            <a:pPr algn="just">
              <a:buFont typeface="Wingdings" panose="05000000000000000000" pitchFamily="2" charset="2"/>
              <a:buChar char="q"/>
            </a:pPr>
            <a:r>
              <a:rPr lang="en-US" sz="2400" b="1" u="sng" dirty="0" err="1">
                <a:solidFill>
                  <a:srgbClr val="FF0000"/>
                </a:solidFill>
                <a:latin typeface="Franklin Gothic Book" pitchFamily="34" charset="0"/>
              </a:rPr>
              <a:t>f</a:t>
            </a:r>
            <a:r>
              <a:rPr lang="en-US" sz="2400" b="1" u="sng" dirty="0" err="1" smtClean="0">
                <a:solidFill>
                  <a:srgbClr val="FF0000"/>
                </a:solidFill>
                <a:latin typeface="Franklin Gothic Book" pitchFamily="34" charset="0"/>
              </a:rPr>
              <a:t>closeall</a:t>
            </a:r>
            <a:r>
              <a:rPr lang="en-US" sz="2400" b="1" u="sng" dirty="0" smtClean="0">
                <a:solidFill>
                  <a:srgbClr val="FF0000"/>
                </a:solidFill>
                <a:latin typeface="Franklin Gothic Book" pitchFamily="34" charset="0"/>
              </a:rPr>
              <a:t>()-</a:t>
            </a:r>
            <a:r>
              <a:rPr lang="en-US" sz="2400" dirty="0" smtClean="0">
                <a:solidFill>
                  <a:srgbClr val="FF0000"/>
                </a:solidFill>
                <a:latin typeface="Franklin Gothic Book" pitchFamily="34" charset="0"/>
              </a:rPr>
              <a:t> </a:t>
            </a:r>
            <a:r>
              <a:rPr lang="en-US" sz="2400" dirty="0" smtClean="0">
                <a:latin typeface="Franklin Gothic Book" pitchFamily="34" charset="0"/>
              </a:rPr>
              <a:t>closes all the files which were simultaneously opened for different operations. It returns number of file(stream) closed.</a:t>
            </a:r>
          </a:p>
          <a:p>
            <a:pPr algn="just">
              <a:buFont typeface="Wingdings" panose="05000000000000000000" pitchFamily="2" charset="2"/>
              <a:buChar char="q"/>
            </a:pPr>
            <a:r>
              <a:rPr lang="en-US" sz="2400" dirty="0" smtClean="0">
                <a:latin typeface="Franklin Gothic Book" pitchFamily="34" charset="0"/>
              </a:rPr>
              <a:t>If file buffers are to be closed without closing a file then </a:t>
            </a:r>
            <a:r>
              <a:rPr lang="en-US" sz="2400" b="1" u="sng" dirty="0" err="1" smtClean="0">
                <a:solidFill>
                  <a:srgbClr val="FF0000"/>
                </a:solidFill>
                <a:latin typeface="Franklin Gothic Book" pitchFamily="34" charset="0"/>
              </a:rPr>
              <a:t>fflush</a:t>
            </a:r>
            <a:r>
              <a:rPr lang="en-US" sz="2400" b="1" u="sng" dirty="0" smtClean="0">
                <a:solidFill>
                  <a:srgbClr val="FF0000"/>
                </a:solidFill>
                <a:latin typeface="Franklin Gothic Book" pitchFamily="34" charset="0"/>
              </a:rPr>
              <a:t>() or </a:t>
            </a:r>
            <a:r>
              <a:rPr lang="en-US" sz="2400" b="1" u="sng" dirty="0" err="1" smtClean="0">
                <a:solidFill>
                  <a:srgbClr val="FF0000"/>
                </a:solidFill>
                <a:latin typeface="Franklin Gothic Book" pitchFamily="34" charset="0"/>
              </a:rPr>
              <a:t>flushall</a:t>
            </a:r>
            <a:r>
              <a:rPr lang="en-US" sz="2400" b="1" u="sng" dirty="0" smtClean="0">
                <a:solidFill>
                  <a:srgbClr val="FF0000"/>
                </a:solidFill>
                <a:latin typeface="Franklin Gothic Book" pitchFamily="34" charset="0"/>
              </a:rPr>
              <a:t>()</a:t>
            </a:r>
            <a:r>
              <a:rPr lang="en-US" sz="2400" dirty="0" smtClean="0">
                <a:solidFill>
                  <a:srgbClr val="FF0000"/>
                </a:solidFill>
                <a:latin typeface="Franklin Gothic Book" pitchFamily="34" charset="0"/>
              </a:rPr>
              <a:t> </a:t>
            </a:r>
            <a:r>
              <a:rPr lang="en-US" sz="2400" dirty="0" smtClean="0">
                <a:latin typeface="Franklin Gothic Book" pitchFamily="34" charset="0"/>
              </a:rPr>
              <a:t>are used to flush all buffers.</a:t>
            </a:r>
          </a:p>
          <a:p>
            <a:pPr algn="just">
              <a:buFont typeface="Wingdings" panose="05000000000000000000" pitchFamily="2" charset="2"/>
              <a:buChar char="q"/>
            </a:pPr>
            <a:endParaRPr lang="en-US" dirty="0" smtClean="0">
              <a:latin typeface="Californian FB" pitchFamily="18" charset="0"/>
            </a:endParaRPr>
          </a:p>
          <a:p>
            <a:pPr marL="0" indent="0" algn="just">
              <a:buNone/>
            </a:pPr>
            <a:endParaRPr lang="en-US" sz="2800" dirty="0" smtClean="0">
              <a:latin typeface="Californian FB" pitchFamily="18" charset="0"/>
            </a:endParaRPr>
          </a:p>
        </p:txBody>
      </p:sp>
      <p:sp>
        <p:nvSpPr>
          <p:cNvPr id="5" name="Rounded Rectangle 4"/>
          <p:cNvSpPr/>
          <p:nvPr/>
        </p:nvSpPr>
        <p:spPr>
          <a:xfrm>
            <a:off x="821170" y="5692462"/>
            <a:ext cx="7709344" cy="95303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b="1" dirty="0" err="1">
                <a:solidFill>
                  <a:schemeClr val="tx1"/>
                </a:solidFill>
              </a:rPr>
              <a:t>i</a:t>
            </a:r>
            <a:r>
              <a:rPr lang="en-US" sz="2800" b="1" dirty="0" err="1" smtClean="0">
                <a:solidFill>
                  <a:schemeClr val="tx1"/>
                </a:solidFill>
              </a:rPr>
              <a:t>nt</a:t>
            </a:r>
            <a:r>
              <a:rPr lang="en-US" sz="2800" b="1" dirty="0" smtClean="0">
                <a:solidFill>
                  <a:schemeClr val="tx1"/>
                </a:solidFill>
              </a:rPr>
              <a:t> </a:t>
            </a:r>
            <a:r>
              <a:rPr lang="en-US" sz="2800" b="1" dirty="0" err="1" smtClean="0">
                <a:solidFill>
                  <a:schemeClr val="tx1"/>
                </a:solidFill>
              </a:rPr>
              <a:t>fclose</a:t>
            </a:r>
            <a:r>
              <a:rPr lang="en-US" sz="2800" b="1" dirty="0" smtClean="0">
                <a:solidFill>
                  <a:schemeClr val="tx1"/>
                </a:solidFill>
              </a:rPr>
              <a:t>(FILE *</a:t>
            </a:r>
            <a:r>
              <a:rPr lang="en-US" sz="2800" b="1" dirty="0" err="1" smtClean="0">
                <a:solidFill>
                  <a:schemeClr val="tx1"/>
                </a:solidFill>
              </a:rPr>
              <a:t>fp</a:t>
            </a:r>
            <a:r>
              <a:rPr lang="en-US" sz="2800" b="1" dirty="0" smtClean="0">
                <a:solidFill>
                  <a:schemeClr val="tx1"/>
                </a:solidFill>
              </a:rPr>
              <a:t>);</a:t>
            </a:r>
          </a:p>
          <a:p>
            <a:pPr algn="ctr"/>
            <a:r>
              <a:rPr lang="en-US" sz="2800" b="1" dirty="0" err="1" smtClean="0">
                <a:solidFill>
                  <a:schemeClr val="tx1"/>
                </a:solidFill>
              </a:rPr>
              <a:t>int</a:t>
            </a:r>
            <a:r>
              <a:rPr lang="en-US" sz="2800" b="1" dirty="0" smtClean="0">
                <a:solidFill>
                  <a:schemeClr val="tx1"/>
                </a:solidFill>
              </a:rPr>
              <a:t> </a:t>
            </a:r>
            <a:r>
              <a:rPr lang="en-US" sz="2800" b="1" dirty="0" err="1" smtClean="0">
                <a:solidFill>
                  <a:schemeClr val="tx1"/>
                </a:solidFill>
              </a:rPr>
              <a:t>fcloseall</a:t>
            </a:r>
            <a:r>
              <a:rPr lang="en-US" sz="2800" b="1" dirty="0" smtClean="0">
                <a:solidFill>
                  <a:schemeClr val="tx1"/>
                </a:solidFill>
              </a:rPr>
              <a:t>(void);</a:t>
            </a:r>
            <a:endParaRPr lang="en-US" sz="2800" b="1" dirty="0">
              <a:solidFill>
                <a:schemeClr val="tx1"/>
              </a:solidFill>
            </a:endParaRPr>
          </a:p>
        </p:txBody>
      </p:sp>
      <p:sp>
        <p:nvSpPr>
          <p:cNvPr id="4" name="Rectangle 3"/>
          <p:cNvSpPr/>
          <p:nvPr/>
        </p:nvSpPr>
        <p:spPr>
          <a:xfrm>
            <a:off x="5686815" y="37579"/>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12625809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buNone/>
            </a:pPr>
            <a:endParaRPr lang="en-US" dirty="0" smtClean="0"/>
          </a:p>
          <a:p>
            <a:pPr>
              <a:buNone/>
            </a:pPr>
            <a:r>
              <a:rPr lang="en-US" dirty="0" smtClean="0"/>
              <a:t>Following codes tells how to open a file using </a:t>
            </a:r>
            <a:r>
              <a:rPr lang="en-US" dirty="0" err="1" smtClean="0">
                <a:solidFill>
                  <a:srgbClr val="FF0000"/>
                </a:solidFill>
              </a:rPr>
              <a:t>fopen</a:t>
            </a:r>
            <a:r>
              <a:rPr lang="en-US" dirty="0" smtClean="0">
                <a:solidFill>
                  <a:srgbClr val="FF0000"/>
                </a:solidFill>
              </a:rPr>
              <a:t>()</a:t>
            </a:r>
            <a:endParaRPr lang="en-IN" dirty="0">
              <a:solidFill>
                <a:srgbClr val="FF0000"/>
              </a:solidFill>
            </a:endParaRPr>
          </a:p>
        </p:txBody>
      </p:sp>
      <p:sp>
        <p:nvSpPr>
          <p:cNvPr id="4" name="Rounded Rectangular Callout 3"/>
          <p:cNvSpPr/>
          <p:nvPr/>
        </p:nvSpPr>
        <p:spPr>
          <a:xfrm>
            <a:off x="146184" y="1079293"/>
            <a:ext cx="4171736" cy="5096656"/>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FILE *</a:t>
            </a:r>
            <a:r>
              <a:rPr lang="en-US" sz="2400" dirty="0" err="1" smtClean="0"/>
              <a:t>fp</a:t>
            </a:r>
            <a:r>
              <a:rPr lang="en-US" sz="2400" dirty="0" smtClean="0"/>
              <a:t>;</a:t>
            </a:r>
          </a:p>
          <a:p>
            <a:r>
              <a:rPr lang="en-US" sz="2400" dirty="0" err="1" smtClean="0"/>
              <a:t>fp</a:t>
            </a:r>
            <a:r>
              <a:rPr lang="en-US" sz="2400" dirty="0" smtClean="0"/>
              <a:t> = </a:t>
            </a:r>
            <a:r>
              <a:rPr lang="en-US" sz="2400" dirty="0" err="1" smtClean="0"/>
              <a:t>fopen</a:t>
            </a:r>
            <a:r>
              <a:rPr lang="en-US" sz="2400" dirty="0" smtClean="0"/>
              <a:t>(“</a:t>
            </a:r>
            <a:r>
              <a:rPr lang="en-US" sz="2400" dirty="0" err="1" smtClean="0"/>
              <a:t>Student.C</a:t>
            </a:r>
            <a:r>
              <a:rPr lang="en-US" sz="2400" dirty="0" smtClean="0"/>
              <a:t>”, “r”);</a:t>
            </a:r>
          </a:p>
          <a:p>
            <a:r>
              <a:rPr lang="en-US" sz="2400" dirty="0" smtClean="0"/>
              <a:t>If(</a:t>
            </a:r>
            <a:r>
              <a:rPr lang="en-US" sz="2400" dirty="0" err="1" smtClean="0"/>
              <a:t>fp</a:t>
            </a:r>
            <a:r>
              <a:rPr lang="en-US" sz="2400" dirty="0" smtClean="0"/>
              <a:t>==NULL)</a:t>
            </a:r>
          </a:p>
          <a:p>
            <a:r>
              <a:rPr lang="en-US" sz="2400" dirty="0" smtClean="0"/>
              <a:t>{</a:t>
            </a:r>
          </a:p>
          <a:p>
            <a:r>
              <a:rPr lang="en-US" sz="2400" dirty="0" smtClean="0"/>
              <a:t>    </a:t>
            </a:r>
            <a:r>
              <a:rPr lang="en-US" sz="2400" dirty="0" err="1" smtClean="0"/>
              <a:t>printf</a:t>
            </a:r>
            <a:r>
              <a:rPr lang="en-US" sz="2400" dirty="0" smtClean="0"/>
              <a:t>(“\n Cannot open file”);</a:t>
            </a:r>
          </a:p>
          <a:p>
            <a:r>
              <a:rPr lang="en-US" sz="2400" dirty="0" smtClean="0"/>
              <a:t>    exit(1);</a:t>
            </a:r>
          </a:p>
          <a:p>
            <a:r>
              <a:rPr lang="en-US" sz="2400" dirty="0" smtClean="0"/>
              <a:t>}</a:t>
            </a:r>
            <a:endParaRPr lang="en-IN" sz="2400" dirty="0"/>
          </a:p>
        </p:txBody>
      </p:sp>
      <p:sp>
        <p:nvSpPr>
          <p:cNvPr id="6" name="Rounded Rectangular Callout 5"/>
          <p:cNvSpPr/>
          <p:nvPr/>
        </p:nvSpPr>
        <p:spPr>
          <a:xfrm>
            <a:off x="4589653" y="1021830"/>
            <a:ext cx="4171736" cy="5096656"/>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char filename[25];</a:t>
            </a:r>
          </a:p>
          <a:p>
            <a:r>
              <a:rPr lang="en-US" sz="2400" dirty="0" smtClean="0"/>
              <a:t>FILE *</a:t>
            </a:r>
            <a:r>
              <a:rPr lang="en-US" sz="2400" dirty="0" err="1" smtClean="0"/>
              <a:t>fp</a:t>
            </a:r>
            <a:r>
              <a:rPr lang="en-US" sz="2400" dirty="0" smtClean="0"/>
              <a:t>;</a:t>
            </a:r>
          </a:p>
          <a:p>
            <a:r>
              <a:rPr lang="en-US" sz="2400" dirty="0" smtClean="0"/>
              <a:t>gets(filename);</a:t>
            </a:r>
          </a:p>
          <a:p>
            <a:r>
              <a:rPr lang="en-US" sz="2400" dirty="0" err="1" smtClean="0"/>
              <a:t>fp</a:t>
            </a:r>
            <a:r>
              <a:rPr lang="en-US" sz="2400" dirty="0" smtClean="0"/>
              <a:t> = </a:t>
            </a:r>
            <a:r>
              <a:rPr lang="en-US" sz="2400" dirty="0" err="1" smtClean="0"/>
              <a:t>fopen</a:t>
            </a:r>
            <a:r>
              <a:rPr lang="en-US" sz="2400" dirty="0" smtClean="0"/>
              <a:t>(“filename”, “r”);</a:t>
            </a:r>
          </a:p>
          <a:p>
            <a:r>
              <a:rPr lang="en-US" sz="2400" dirty="0" smtClean="0"/>
              <a:t>If(</a:t>
            </a:r>
            <a:r>
              <a:rPr lang="en-US" sz="2400" dirty="0" err="1" smtClean="0"/>
              <a:t>fp</a:t>
            </a:r>
            <a:r>
              <a:rPr lang="en-US" sz="2400" dirty="0" smtClean="0"/>
              <a:t>==NULL)</a:t>
            </a:r>
          </a:p>
          <a:p>
            <a:r>
              <a:rPr lang="en-US" sz="2400" dirty="0" smtClean="0"/>
              <a:t>{</a:t>
            </a:r>
          </a:p>
          <a:p>
            <a:r>
              <a:rPr lang="en-US" sz="2400" dirty="0" smtClean="0"/>
              <a:t>    </a:t>
            </a:r>
            <a:r>
              <a:rPr lang="en-US" sz="2400" dirty="0" err="1" smtClean="0"/>
              <a:t>printf</a:t>
            </a:r>
            <a:r>
              <a:rPr lang="en-US" sz="2400" dirty="0" smtClean="0"/>
              <a:t>(“\n Cannot open file”);</a:t>
            </a:r>
          </a:p>
          <a:p>
            <a:r>
              <a:rPr lang="en-US" sz="2400" dirty="0" smtClean="0"/>
              <a:t>    exit(1);</a:t>
            </a:r>
          </a:p>
          <a:p>
            <a:r>
              <a:rPr lang="en-US" sz="2400" dirty="0" smtClean="0"/>
              <a:t>}</a:t>
            </a:r>
            <a:endParaRPr lang="en-IN" sz="2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51184" y="991674"/>
            <a:ext cx="2917572" cy="87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Open a file</a:t>
            </a:r>
            <a:endParaRPr lang="en-US" dirty="0"/>
          </a:p>
        </p:txBody>
      </p:sp>
      <p:sp>
        <p:nvSpPr>
          <p:cNvPr id="7" name="Content Placeholder 6"/>
          <p:cNvSpPr>
            <a:spLocks noGrp="1"/>
          </p:cNvSpPr>
          <p:nvPr>
            <p:ph idx="1"/>
          </p:nvPr>
        </p:nvSpPr>
        <p:spPr>
          <a:xfrm>
            <a:off x="5321510" y="1034067"/>
            <a:ext cx="3072380" cy="862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indent="0" algn="ctr">
              <a:buNone/>
            </a:pPr>
            <a:r>
              <a:rPr lang="en-US" sz="2000" dirty="0" smtClean="0"/>
              <a:t>Read a file</a:t>
            </a:r>
            <a:endParaRPr lang="en-US" sz="2000" dirty="0"/>
          </a:p>
        </p:txBody>
      </p:sp>
      <p:sp>
        <p:nvSpPr>
          <p:cNvPr id="8" name="Content Placeholder 6"/>
          <p:cNvSpPr txBox="1">
            <a:spLocks/>
          </p:cNvSpPr>
          <p:nvPr/>
        </p:nvSpPr>
        <p:spPr>
          <a:xfrm>
            <a:off x="318808" y="3172497"/>
            <a:ext cx="3072380" cy="862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lt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lt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lt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9pPr>
          </a:lstStyle>
          <a:p>
            <a:pPr marL="0" indent="0" algn="ctr">
              <a:buFont typeface="Wingdings 3" panose="05040102010807070707" pitchFamily="18" charset="2"/>
              <a:buNone/>
            </a:pPr>
            <a:r>
              <a:rPr lang="en-US" dirty="0" smtClean="0"/>
              <a:t>Write into a file</a:t>
            </a:r>
            <a:endParaRPr lang="en-US" dirty="0"/>
          </a:p>
        </p:txBody>
      </p:sp>
      <p:sp>
        <p:nvSpPr>
          <p:cNvPr id="9" name="Content Placeholder 6"/>
          <p:cNvSpPr txBox="1">
            <a:spLocks/>
          </p:cNvSpPr>
          <p:nvPr/>
        </p:nvSpPr>
        <p:spPr>
          <a:xfrm>
            <a:off x="5321510" y="3064904"/>
            <a:ext cx="3072380" cy="862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lt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lt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lt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9pPr>
          </a:lstStyle>
          <a:p>
            <a:pPr marL="0" indent="0" algn="ctr">
              <a:buFont typeface="Wingdings 3" panose="05040102010807070707" pitchFamily="18" charset="2"/>
              <a:buNone/>
            </a:pPr>
            <a:r>
              <a:rPr lang="en-US" dirty="0" smtClean="0"/>
              <a:t>Close a file</a:t>
            </a:r>
            <a:endParaRPr lang="en-US" dirty="0"/>
          </a:p>
        </p:txBody>
      </p:sp>
      <p:sp>
        <p:nvSpPr>
          <p:cNvPr id="10" name="Content Placeholder 6"/>
          <p:cNvSpPr txBox="1">
            <a:spLocks/>
          </p:cNvSpPr>
          <p:nvPr/>
        </p:nvSpPr>
        <p:spPr>
          <a:xfrm>
            <a:off x="318808" y="5095740"/>
            <a:ext cx="3072380" cy="1096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lt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lt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lt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9pPr>
          </a:lstStyle>
          <a:p>
            <a:pPr marL="0" indent="0" algn="ctr">
              <a:buFont typeface="Wingdings 3" panose="05040102010807070707" pitchFamily="18" charset="2"/>
              <a:buNone/>
            </a:pPr>
            <a:r>
              <a:rPr lang="en-US" dirty="0" smtClean="0"/>
              <a:t>Error handling during file</a:t>
            </a:r>
            <a:endParaRPr lang="en-US" dirty="0"/>
          </a:p>
        </p:txBody>
      </p:sp>
      <p:sp>
        <p:nvSpPr>
          <p:cNvPr id="11" name="Content Placeholder 6"/>
          <p:cNvSpPr txBox="1">
            <a:spLocks/>
          </p:cNvSpPr>
          <p:nvPr/>
        </p:nvSpPr>
        <p:spPr>
          <a:xfrm>
            <a:off x="5400406" y="5095744"/>
            <a:ext cx="3072380" cy="9798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lt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lt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lt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lt1"/>
                </a:solidFill>
                <a:effectLst/>
                <a:latin typeface="+mn-lt"/>
                <a:ea typeface="+mn-ea"/>
                <a:cs typeface="+mn-cs"/>
              </a:defRPr>
            </a:lvl9pPr>
          </a:lstStyle>
          <a:p>
            <a:pPr marL="0" indent="0" algn="ctr">
              <a:buFont typeface="Wingdings 3" panose="05040102010807070707" pitchFamily="18" charset="2"/>
              <a:buNone/>
            </a:pPr>
            <a:r>
              <a:rPr lang="en-US" dirty="0" smtClean="0"/>
              <a:t>Command Line Arguments</a:t>
            </a:r>
            <a:endParaRPr lang="en-US" dirty="0"/>
          </a:p>
        </p:txBody>
      </p:sp>
      <p:sp>
        <p:nvSpPr>
          <p:cNvPr id="12" name="Rectangle 11"/>
          <p:cNvSpPr/>
          <p:nvPr/>
        </p:nvSpPr>
        <p:spPr>
          <a:xfrm>
            <a:off x="4071353" y="1365161"/>
            <a:ext cx="569988" cy="4584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F</a:t>
            </a:r>
          </a:p>
          <a:p>
            <a:pPr algn="ctr"/>
            <a:r>
              <a:rPr lang="en-US" sz="4400" dirty="0" smtClean="0"/>
              <a:t>I</a:t>
            </a:r>
          </a:p>
          <a:p>
            <a:pPr algn="ctr"/>
            <a:r>
              <a:rPr lang="en-US" sz="4400" dirty="0" smtClean="0"/>
              <a:t>L</a:t>
            </a:r>
          </a:p>
          <a:p>
            <a:pPr algn="ctr"/>
            <a:r>
              <a:rPr lang="en-US" sz="4400" dirty="0"/>
              <a:t>E</a:t>
            </a:r>
          </a:p>
        </p:txBody>
      </p:sp>
      <p:cxnSp>
        <p:nvCxnSpPr>
          <p:cNvPr id="14" name="Straight Connector 13"/>
          <p:cNvCxnSpPr/>
          <p:nvPr/>
        </p:nvCxnSpPr>
        <p:spPr>
          <a:xfrm>
            <a:off x="3168753" y="1532587"/>
            <a:ext cx="902599" cy="56667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a:endCxn id="12" idx="1"/>
          </p:cNvCxnSpPr>
          <p:nvPr/>
        </p:nvCxnSpPr>
        <p:spPr>
          <a:xfrm>
            <a:off x="3362203" y="3644724"/>
            <a:ext cx="709150" cy="12879"/>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flipV="1">
            <a:off x="3279970" y="5108619"/>
            <a:ext cx="791381" cy="339144"/>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flipV="1">
            <a:off x="4641342" y="1674258"/>
            <a:ext cx="902599" cy="553791"/>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p:cNvCxnSpPr>
            <a:stCxn id="12" idx="3"/>
            <a:endCxn id="9" idx="2"/>
          </p:cNvCxnSpPr>
          <p:nvPr/>
        </p:nvCxnSpPr>
        <p:spPr>
          <a:xfrm flipV="1">
            <a:off x="4641342" y="3496346"/>
            <a:ext cx="680167" cy="161254"/>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p:cNvCxnSpPr/>
          <p:nvPr/>
        </p:nvCxnSpPr>
        <p:spPr>
          <a:xfrm>
            <a:off x="4641344" y="5196090"/>
            <a:ext cx="783908" cy="365437"/>
          </a:xfrm>
          <a:prstGeom prst="line">
            <a:avLst/>
          </a:prstGeom>
        </p:spPr>
        <p:style>
          <a:lnRef idx="3">
            <a:schemeClr val="dk1"/>
          </a:lnRef>
          <a:fillRef idx="0">
            <a:schemeClr val="dk1"/>
          </a:fillRef>
          <a:effectRef idx="2">
            <a:schemeClr val="dk1"/>
          </a:effectRef>
          <a:fontRef idx="minor">
            <a:schemeClr val="tx1"/>
          </a:fontRef>
        </p:style>
      </p:cxnSp>
      <p:sp>
        <p:nvSpPr>
          <p:cNvPr id="17" name="Rectangle 16"/>
          <p:cNvSpPr/>
          <p:nvPr/>
        </p:nvSpPr>
        <p:spPr>
          <a:xfrm>
            <a:off x="5073040"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2781327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7291" y="0"/>
            <a:ext cx="9068301" cy="6858000"/>
          </a:xfrm>
        </p:spPr>
        <p:txBody>
          <a:bodyPr/>
          <a:lstStyle/>
          <a:p>
            <a:pPr marL="0" indent="0">
              <a:buNone/>
            </a:pPr>
            <a:endParaRPr lang="en-US" sz="1000" b="1" dirty="0" smtClean="0">
              <a:solidFill>
                <a:schemeClr val="bg1"/>
              </a:solidFill>
            </a:endParaRPr>
          </a:p>
          <a:p>
            <a:pPr marL="0" indent="0">
              <a:buNone/>
            </a:pPr>
            <a:r>
              <a:rPr lang="en-US" sz="2400" b="1" dirty="0" smtClean="0"/>
              <a:t>File showing use of </a:t>
            </a:r>
            <a:r>
              <a:rPr lang="en-US" sz="2400" b="1" dirty="0" err="1" smtClean="0">
                <a:solidFill>
                  <a:srgbClr val="FF0000"/>
                </a:solidFill>
              </a:rPr>
              <a:t>fopen</a:t>
            </a:r>
            <a:r>
              <a:rPr lang="en-US" sz="2400" b="1" dirty="0" smtClean="0">
                <a:solidFill>
                  <a:srgbClr val="FF0000"/>
                </a:solidFill>
              </a:rPr>
              <a:t>() and </a:t>
            </a:r>
            <a:r>
              <a:rPr lang="en-US" sz="2400" b="1" dirty="0" err="1" smtClean="0">
                <a:solidFill>
                  <a:srgbClr val="FF0000"/>
                </a:solidFill>
              </a:rPr>
              <a:t>fclose</a:t>
            </a:r>
            <a:r>
              <a:rPr lang="en-US" sz="2400" b="1" dirty="0" smtClean="0">
                <a:solidFill>
                  <a:srgbClr val="FF0000"/>
                </a:solidFill>
              </a:rPr>
              <a:t>().</a:t>
            </a:r>
            <a:r>
              <a:rPr lang="en-US" sz="2400" b="1" dirty="0" smtClean="0"/>
              <a:t> This file is saved as </a:t>
            </a:r>
            <a:r>
              <a:rPr lang="en-US" sz="2400" b="1" dirty="0" smtClean="0">
                <a:latin typeface="Malgun Gothic" pitchFamily="34" charset="-127"/>
                <a:ea typeface="Malgun Gothic" pitchFamily="34" charset="-127"/>
              </a:rPr>
              <a:t>FILE1.c</a:t>
            </a:r>
            <a:r>
              <a:rPr lang="en-US" sz="2400" b="1" dirty="0" smtClean="0"/>
              <a:t> and it is opening “STRING1.C” file in read(r) mode</a:t>
            </a:r>
          </a:p>
          <a:p>
            <a:pPr marL="0" indent="0">
              <a:buNone/>
            </a:pPr>
            <a:endParaRPr lang="en-US" b="1" dirty="0">
              <a:solidFill>
                <a:schemeClr val="bg1"/>
              </a:solidFill>
            </a:endParaRPr>
          </a:p>
        </p:txBody>
      </p:sp>
      <p:pic>
        <p:nvPicPr>
          <p:cNvPr id="6" name="Picture 5"/>
          <p:cNvPicPr/>
          <p:nvPr/>
        </p:nvPicPr>
        <p:blipFill rotWithShape="1">
          <a:blip r:embed="rId2">
            <a:clrChange>
              <a:clrFrom>
                <a:srgbClr val="0000AE"/>
              </a:clrFrom>
              <a:clrTo>
                <a:srgbClr val="0000AE">
                  <a:alpha val="0"/>
                </a:srgbClr>
              </a:clrTo>
            </a:clrChange>
            <a:extLst>
              <a:ext uri="{BEBA8EAE-BF5A-486C-A8C5-ECC9F3942E4B}">
                <a14:imgProps xmlns:a14="http://schemas.microsoft.com/office/drawing/2010/main">
                  <a14:imgLayer r:embed="rId3">
                    <a14:imgEffect>
                      <a14:brightnessContrast bright="40000" contrast="20000"/>
                    </a14:imgEffect>
                  </a14:imgLayer>
                </a14:imgProps>
              </a:ext>
            </a:extLst>
          </a:blip>
          <a:srcRect t="14412" r="33605" b="14957"/>
          <a:stretch/>
        </p:blipFill>
        <p:spPr bwMode="auto">
          <a:xfrm>
            <a:off x="213360" y="1066800"/>
            <a:ext cx="8507307" cy="5638799"/>
          </a:xfrm>
          <a:prstGeom prst="rect">
            <a:avLst/>
          </a:prstGeom>
          <a:noFill/>
          <a:ln w="9525">
            <a:noFill/>
            <a:miter lim="800000"/>
            <a:headEnd/>
            <a:tailEnd/>
          </a:ln>
        </p:spPr>
      </p:pic>
      <p:cxnSp>
        <p:nvCxnSpPr>
          <p:cNvPr id="3" name="Straight Arrow Connector 2"/>
          <p:cNvCxnSpPr/>
          <p:nvPr/>
        </p:nvCxnSpPr>
        <p:spPr>
          <a:xfrm flipV="1">
            <a:off x="3457184" y="3068877"/>
            <a:ext cx="1189972" cy="16283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 name="Rounded Rectangle 6"/>
          <p:cNvSpPr/>
          <p:nvPr/>
        </p:nvSpPr>
        <p:spPr>
          <a:xfrm>
            <a:off x="4985359" y="2805830"/>
            <a:ext cx="1803748" cy="9018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Reads a character from the file</a:t>
            </a:r>
            <a:endParaRPr lang="en-IN"/>
          </a:p>
        </p:txBody>
      </p:sp>
    </p:spTree>
    <p:extLst>
      <p:ext uri="{BB962C8B-B14F-4D97-AF65-F5344CB8AC3E}">
        <p14:creationId xmlns:p14="http://schemas.microsoft.com/office/powerpoint/2010/main" val="19994094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marL="0" indent="0" algn="ctr">
              <a:buNone/>
            </a:pPr>
            <a:r>
              <a:rPr lang="en-US" sz="3200" b="1" u="sng" dirty="0" smtClean="0"/>
              <a:t>Output- opens STRING1.C file in read mode</a:t>
            </a:r>
            <a:endParaRPr lang="en-US" b="1" u="sng" dirty="0"/>
          </a:p>
        </p:txBody>
      </p:sp>
      <p:pic>
        <p:nvPicPr>
          <p:cNvPr id="4" name="Picture 3"/>
          <p:cNvPicPr/>
          <p:nvPr/>
        </p:nvPicPr>
        <p:blipFill>
          <a:blip r:embed="rId2"/>
          <a:srcRect t="28750"/>
          <a:stretch>
            <a:fillRect/>
          </a:stretch>
        </p:blipFill>
        <p:spPr bwMode="auto">
          <a:xfrm>
            <a:off x="260846" y="991674"/>
            <a:ext cx="8646444" cy="5563673"/>
          </a:xfrm>
          <a:prstGeom prst="rect">
            <a:avLst/>
          </a:prstGeom>
          <a:noFill/>
          <a:ln w="9525">
            <a:noFill/>
            <a:miter lim="800000"/>
            <a:headEnd/>
            <a:tailEnd/>
          </a:ln>
        </p:spPr>
      </p:pic>
    </p:spTree>
    <p:extLst>
      <p:ext uri="{BB962C8B-B14F-4D97-AF65-F5344CB8AC3E}">
        <p14:creationId xmlns:p14="http://schemas.microsoft.com/office/powerpoint/2010/main" val="24402176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normAutofit/>
          </a:bodyPr>
          <a:lstStyle/>
          <a:p>
            <a:pPr marL="0" indent="0" algn="ctr">
              <a:buNone/>
            </a:pPr>
            <a:endParaRPr lang="en-US" sz="2800" b="1" u="sng" dirty="0" smtClean="0">
              <a:solidFill>
                <a:srgbClr val="FFFF00"/>
              </a:solidFill>
            </a:endParaRPr>
          </a:p>
          <a:p>
            <a:pPr marL="0" indent="0" algn="ctr">
              <a:buNone/>
            </a:pPr>
            <a:r>
              <a:rPr lang="en-US" sz="3600" b="1" u="sng" dirty="0" smtClean="0">
                <a:solidFill>
                  <a:srgbClr val="7030A0"/>
                </a:solidFill>
              </a:rPr>
              <a:t>READ DATA FROM FILES</a:t>
            </a:r>
          </a:p>
          <a:p>
            <a:pPr marL="0" indent="0" algn="ctr">
              <a:buNone/>
            </a:pPr>
            <a:endParaRPr lang="en-US" sz="2800" b="1" u="sng" dirty="0" smtClean="0">
              <a:solidFill>
                <a:srgbClr val="FFFF00"/>
              </a:solidFill>
            </a:endParaRPr>
          </a:p>
          <a:p>
            <a:pPr marL="0" indent="0">
              <a:buNone/>
            </a:pPr>
            <a:r>
              <a:rPr lang="en-US" sz="3200" b="1" dirty="0" smtClean="0"/>
              <a:t>Following four functions are used to read data from a file-</a:t>
            </a:r>
          </a:p>
          <a:p>
            <a:pPr marL="514350" indent="-514350">
              <a:buAutoNum type="arabicPeriod"/>
            </a:pPr>
            <a:r>
              <a:rPr lang="en-US" sz="3200" b="1" dirty="0" err="1" smtClean="0"/>
              <a:t>fscanf</a:t>
            </a:r>
            <a:r>
              <a:rPr lang="en-US" sz="3200" b="1" dirty="0" smtClean="0"/>
              <a:t>()</a:t>
            </a:r>
          </a:p>
          <a:p>
            <a:pPr marL="457200" indent="-457200">
              <a:buAutoNum type="arabicPeriod"/>
            </a:pPr>
            <a:r>
              <a:rPr lang="en-US" sz="3200" b="1" dirty="0" err="1" smtClean="0"/>
              <a:t>fgets</a:t>
            </a:r>
            <a:r>
              <a:rPr lang="en-US" sz="3200" b="1" dirty="0" smtClean="0"/>
              <a:t>()</a:t>
            </a:r>
          </a:p>
          <a:p>
            <a:pPr marL="457200" indent="-457200">
              <a:buAutoNum type="arabicPeriod"/>
            </a:pPr>
            <a:r>
              <a:rPr lang="en-US" sz="3200" b="1" dirty="0" err="1" smtClean="0"/>
              <a:t>fgetc</a:t>
            </a:r>
            <a:r>
              <a:rPr lang="en-US" sz="3200" b="1" dirty="0" smtClean="0"/>
              <a:t>()</a:t>
            </a:r>
          </a:p>
          <a:p>
            <a:pPr marL="457200" indent="-457200">
              <a:buAutoNum type="arabicPeriod"/>
            </a:pPr>
            <a:r>
              <a:rPr lang="en-US" sz="3200" b="1" dirty="0" err="1"/>
              <a:t>f</a:t>
            </a:r>
            <a:r>
              <a:rPr lang="en-US" sz="3200" b="1" dirty="0" err="1" smtClean="0"/>
              <a:t>read</a:t>
            </a:r>
            <a:r>
              <a:rPr lang="en-US" sz="3200" b="1" dirty="0" smtClean="0"/>
              <a:t>()</a:t>
            </a:r>
            <a:endParaRPr lang="en-US" sz="2800" b="1" dirty="0"/>
          </a:p>
        </p:txBody>
      </p:sp>
      <p:sp>
        <p:nvSpPr>
          <p:cNvPr id="4" name="Rectangle 3"/>
          <p:cNvSpPr/>
          <p:nvPr/>
        </p:nvSpPr>
        <p:spPr>
          <a:xfrm>
            <a:off x="558660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7019818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normAutofit/>
          </a:bodyPr>
          <a:lstStyle/>
          <a:p>
            <a:pPr marL="742950" indent="-742950">
              <a:buAutoNum type="arabicPeriod"/>
            </a:pPr>
            <a:endParaRPr lang="en-US" sz="700" b="1" u="sng" dirty="0" smtClean="0">
              <a:solidFill>
                <a:srgbClr val="FFFF00"/>
              </a:solidFill>
            </a:endParaRPr>
          </a:p>
          <a:p>
            <a:pPr marL="742950" indent="-742950">
              <a:buAutoNum type="arabicPeriod"/>
            </a:pPr>
            <a:endParaRPr lang="en-US" sz="3600" b="1" u="sng" dirty="0" smtClean="0">
              <a:solidFill>
                <a:srgbClr val="FFFF00"/>
              </a:solidFill>
            </a:endParaRPr>
          </a:p>
          <a:p>
            <a:pPr marL="742950" indent="-742950">
              <a:buNone/>
            </a:pPr>
            <a:r>
              <a:rPr lang="en-US" sz="3600" b="1" u="sng" dirty="0" smtClean="0">
                <a:solidFill>
                  <a:srgbClr val="C00000"/>
                </a:solidFill>
              </a:rPr>
              <a:t>1. </a:t>
            </a:r>
            <a:r>
              <a:rPr lang="en-US" sz="3600" b="1" u="sng" dirty="0" err="1" smtClean="0">
                <a:solidFill>
                  <a:srgbClr val="C00000"/>
                </a:solidFill>
              </a:rPr>
              <a:t>fscanf</a:t>
            </a:r>
            <a:r>
              <a:rPr lang="en-US" sz="3600" b="1" u="sng" dirty="0" smtClean="0">
                <a:solidFill>
                  <a:srgbClr val="C00000"/>
                </a:solidFill>
              </a:rPr>
              <a:t>()-</a:t>
            </a:r>
          </a:p>
          <a:p>
            <a:pPr>
              <a:buFont typeface="Wingdings" panose="05000000000000000000" pitchFamily="2" charset="2"/>
              <a:buChar char="q"/>
            </a:pPr>
            <a:r>
              <a:rPr lang="en-US" sz="2800" dirty="0" smtClean="0">
                <a:latin typeface="Century" panose="02040604050505020304" pitchFamily="18" charset="0"/>
              </a:rPr>
              <a:t>Used to read formatted data from the stream.</a:t>
            </a:r>
          </a:p>
          <a:p>
            <a:pPr marL="0" indent="0">
              <a:buNone/>
            </a:pPr>
            <a:endParaRPr lang="en-US" dirty="0" smtClean="0"/>
          </a:p>
          <a:p>
            <a:pPr marL="0" indent="0">
              <a:buNone/>
            </a:pPr>
            <a:endParaRPr lang="en-US" dirty="0" smtClean="0"/>
          </a:p>
          <a:p>
            <a:pPr marL="0" indent="0">
              <a:buNone/>
            </a:pPr>
            <a:endParaRPr lang="en-US" dirty="0" smtClean="0"/>
          </a:p>
          <a:p>
            <a:pPr marL="0" indent="0">
              <a:buNone/>
            </a:pPr>
            <a:r>
              <a:rPr lang="en-US" sz="2400" dirty="0" smtClean="0">
                <a:latin typeface="Century "/>
              </a:rPr>
              <a:t> </a:t>
            </a:r>
          </a:p>
          <a:p>
            <a:pPr marL="0" indent="0">
              <a:buFont typeface="Wingdings" pitchFamily="2" charset="2"/>
              <a:buChar char="q"/>
            </a:pPr>
            <a:r>
              <a:rPr lang="en-US" sz="2800" dirty="0" smtClean="0">
                <a:latin typeface="Century "/>
              </a:rPr>
              <a:t> </a:t>
            </a:r>
            <a:r>
              <a:rPr lang="en-US" sz="2800" dirty="0" err="1" smtClean="0">
                <a:latin typeface="Century "/>
              </a:rPr>
              <a:t>fscanf</a:t>
            </a:r>
            <a:r>
              <a:rPr lang="en-US" sz="2800" dirty="0" smtClean="0">
                <a:latin typeface="Century "/>
              </a:rPr>
              <a:t>() is similar to </a:t>
            </a:r>
            <a:r>
              <a:rPr lang="en-US" sz="2800" dirty="0" err="1" smtClean="0">
                <a:latin typeface="Century "/>
              </a:rPr>
              <a:t>scanf</a:t>
            </a:r>
            <a:r>
              <a:rPr lang="en-US" sz="2800" dirty="0" smtClean="0">
                <a:latin typeface="Century "/>
              </a:rPr>
              <a:t>() except the first argument of </a:t>
            </a:r>
            <a:r>
              <a:rPr lang="en-US" sz="2800" dirty="0" err="1" smtClean="0">
                <a:latin typeface="Century "/>
              </a:rPr>
              <a:t>fscanf</a:t>
            </a:r>
            <a:r>
              <a:rPr lang="en-US" sz="2800" dirty="0" smtClean="0">
                <a:latin typeface="Century "/>
              </a:rPr>
              <a:t>() specifies the stream (or file) to read from</a:t>
            </a:r>
            <a:r>
              <a:rPr lang="en-US" sz="2400" dirty="0" smtClean="0">
                <a:latin typeface="Century "/>
              </a:rPr>
              <a:t>.</a:t>
            </a:r>
          </a:p>
        </p:txBody>
      </p:sp>
      <p:sp>
        <p:nvSpPr>
          <p:cNvPr id="4" name="Rounded Rectangle 3"/>
          <p:cNvSpPr/>
          <p:nvPr/>
        </p:nvSpPr>
        <p:spPr>
          <a:xfrm>
            <a:off x="472793" y="2426292"/>
            <a:ext cx="7873578" cy="98746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800" b="1" dirty="0" smtClean="0">
              <a:solidFill>
                <a:srgbClr val="FF0000"/>
              </a:solidFill>
            </a:endParaRPr>
          </a:p>
          <a:p>
            <a:pPr algn="ctr"/>
            <a:r>
              <a:rPr lang="en-US" sz="2800" b="1" dirty="0" err="1">
                <a:solidFill>
                  <a:schemeClr val="tx1"/>
                </a:solidFill>
              </a:rPr>
              <a:t>i</a:t>
            </a:r>
            <a:r>
              <a:rPr lang="en-US" sz="2800" b="1" dirty="0" err="1" smtClean="0">
                <a:solidFill>
                  <a:schemeClr val="tx1"/>
                </a:solidFill>
              </a:rPr>
              <a:t>nt</a:t>
            </a:r>
            <a:r>
              <a:rPr lang="en-US" sz="2800" b="1" dirty="0" smtClean="0">
                <a:solidFill>
                  <a:schemeClr val="tx1"/>
                </a:solidFill>
              </a:rPr>
              <a:t> </a:t>
            </a:r>
            <a:r>
              <a:rPr lang="en-US" sz="2800" b="1" dirty="0" err="1" smtClean="0">
                <a:solidFill>
                  <a:schemeClr val="tx1"/>
                </a:solidFill>
              </a:rPr>
              <a:t>fscanf</a:t>
            </a:r>
            <a:r>
              <a:rPr lang="en-US" sz="2800" b="1" dirty="0" smtClean="0">
                <a:solidFill>
                  <a:schemeClr val="tx1"/>
                </a:solidFill>
              </a:rPr>
              <a:t>(FILE *stream, access </a:t>
            </a:r>
            <a:r>
              <a:rPr lang="en-US" sz="2800" b="1" dirty="0" err="1" smtClean="0">
                <a:solidFill>
                  <a:schemeClr val="tx1"/>
                </a:solidFill>
              </a:rPr>
              <a:t>specifiers</a:t>
            </a:r>
            <a:r>
              <a:rPr lang="en-US" sz="2800" b="1" dirty="0" smtClean="0">
                <a:solidFill>
                  <a:schemeClr val="tx1"/>
                </a:solidFill>
              </a:rPr>
              <a:t>, variables name);</a:t>
            </a:r>
          </a:p>
          <a:p>
            <a:pPr algn="ctr"/>
            <a:endParaRPr lang="en-US" sz="2800" b="1" dirty="0">
              <a:solidFill>
                <a:srgbClr val="FF0000"/>
              </a:solidFill>
            </a:endParaRPr>
          </a:p>
        </p:txBody>
      </p:sp>
      <p:sp>
        <p:nvSpPr>
          <p:cNvPr id="5" name="Rectangle 4"/>
          <p:cNvSpPr/>
          <p:nvPr/>
        </p:nvSpPr>
        <p:spPr>
          <a:xfrm>
            <a:off x="558660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16611334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lgn="ctr">
              <a:buNone/>
            </a:pPr>
            <a:r>
              <a:rPr lang="en-US" sz="2800" b="1" u="sng" dirty="0" smtClean="0"/>
              <a:t>Program FILE8.C showing </a:t>
            </a:r>
            <a:r>
              <a:rPr lang="en-US" sz="2800" b="1" u="sng" dirty="0" err="1" smtClean="0">
                <a:solidFill>
                  <a:srgbClr val="FF0000"/>
                </a:solidFill>
              </a:rPr>
              <a:t>fscanf</a:t>
            </a:r>
            <a:r>
              <a:rPr lang="en-US" sz="2800" b="1" u="sng" dirty="0" smtClean="0">
                <a:solidFill>
                  <a:srgbClr val="FF0000"/>
                </a:solidFill>
              </a:rPr>
              <a:t>()</a:t>
            </a:r>
            <a:r>
              <a:rPr lang="en-US" sz="2800" b="1" u="sng" dirty="0" smtClean="0"/>
              <a:t> that reads the string from the file “STUDENT1.TXT” and from “</a:t>
            </a:r>
            <a:r>
              <a:rPr lang="en-US" sz="2800" b="1" u="sng" dirty="0" err="1" smtClean="0"/>
              <a:t>stdin</a:t>
            </a:r>
            <a:r>
              <a:rPr lang="en-US" sz="2800" b="1" u="sng" dirty="0" smtClean="0"/>
              <a:t>”.</a:t>
            </a:r>
          </a:p>
          <a:p>
            <a:pPr>
              <a:buNone/>
            </a:pPr>
            <a:endParaRPr lang="en-IN" dirty="0"/>
          </a:p>
        </p:txBody>
      </p:sp>
      <p:pic>
        <p:nvPicPr>
          <p:cNvPr id="4" name="Picture 3"/>
          <p:cNvPicPr/>
          <p:nvPr/>
        </p:nvPicPr>
        <p:blipFill>
          <a:blip r:embed="rId2">
            <a:clrChange>
              <a:clrFrom>
                <a:srgbClr val="0000AE"/>
              </a:clrFrom>
              <a:clrTo>
                <a:srgbClr val="0000AE">
                  <a:alpha val="0"/>
                </a:srgbClr>
              </a:clrTo>
            </a:clrChange>
            <a:extLst>
              <a:ext uri="{BEBA8EAE-BF5A-486C-A8C5-ECC9F3942E4B}">
                <a14:imgProps xmlns:a14="http://schemas.microsoft.com/office/drawing/2010/main">
                  <a14:imgLayer r:embed="rId3">
                    <a14:imgEffect>
                      <a14:saturation sat="66000"/>
                    </a14:imgEffect>
                    <a14:imgEffect>
                      <a14:brightnessContrast bright="40000" contrast="20000"/>
                    </a14:imgEffect>
                  </a14:imgLayer>
                </a14:imgProps>
              </a:ext>
            </a:extLst>
          </a:blip>
          <a:srcRect t="11285" r="31347" b="15476"/>
          <a:stretch>
            <a:fillRect/>
          </a:stretch>
        </p:blipFill>
        <p:spPr bwMode="auto">
          <a:xfrm>
            <a:off x="228600" y="1310640"/>
            <a:ext cx="8610600" cy="5288280"/>
          </a:xfrm>
          <a:prstGeom prst="rect">
            <a:avLst/>
          </a:prstGeom>
          <a:noFill/>
          <a:ln w="9525">
            <a:noFill/>
            <a:miter lim="800000"/>
            <a:headEnd/>
            <a:tailEnd/>
          </a:ln>
        </p:spPr>
      </p:pic>
      <p:sp>
        <p:nvSpPr>
          <p:cNvPr id="5" name="Line Callout 1 4"/>
          <p:cNvSpPr/>
          <p:nvPr/>
        </p:nvSpPr>
        <p:spPr>
          <a:xfrm>
            <a:off x="3581400" y="1645920"/>
            <a:ext cx="2423160" cy="990600"/>
          </a:xfrm>
          <a:prstGeom prst="borderCallout1">
            <a:avLst>
              <a:gd name="adj1" fmla="val 26442"/>
              <a:gd name="adj2" fmla="val -1415"/>
              <a:gd name="adj3" fmla="val 332962"/>
              <a:gd name="adj4" fmla="val -42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Reading from </a:t>
            </a:r>
            <a:r>
              <a:rPr lang="en-US" dirty="0" err="1" smtClean="0"/>
              <a:t>stdin</a:t>
            </a:r>
            <a:r>
              <a:rPr lang="en-US" dirty="0" smtClean="0"/>
              <a:t> </a:t>
            </a:r>
            <a:r>
              <a:rPr lang="en-US" dirty="0" err="1" smtClean="0"/>
              <a:t>i.e</a:t>
            </a:r>
            <a:r>
              <a:rPr lang="en-US" dirty="0" smtClean="0"/>
              <a:t> console I/O</a:t>
            </a:r>
            <a:endParaRPr lang="en-IN" dirty="0"/>
          </a:p>
        </p:txBody>
      </p:sp>
      <p:sp>
        <p:nvSpPr>
          <p:cNvPr id="6" name="Line Callout 1 5"/>
          <p:cNvSpPr/>
          <p:nvPr/>
        </p:nvSpPr>
        <p:spPr>
          <a:xfrm>
            <a:off x="6411532" y="2331720"/>
            <a:ext cx="1798320" cy="1097280"/>
          </a:xfrm>
          <a:prstGeom prst="borderCallout1">
            <a:avLst>
              <a:gd name="adj1" fmla="val 28472"/>
              <a:gd name="adj2" fmla="val -4096"/>
              <a:gd name="adj3" fmla="val 305556"/>
              <a:gd name="adj4" fmla="val -238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Reading from the file pointed to by </a:t>
            </a:r>
            <a:r>
              <a:rPr lang="en-US" dirty="0" err="1" smtClean="0"/>
              <a:t>fp</a:t>
            </a:r>
            <a:r>
              <a:rPr lang="en-US" dirty="0" smtClean="0"/>
              <a:t> pointer</a:t>
            </a:r>
            <a:endParaRPr lang="en-IN"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lgn="ctr">
              <a:buNone/>
            </a:pPr>
            <a:r>
              <a:rPr lang="en-US" sz="2800" b="1" u="sng" dirty="0" smtClean="0"/>
              <a:t>Coding for “STUDENT1.TXT”</a:t>
            </a:r>
          </a:p>
          <a:p>
            <a:pPr algn="ctr">
              <a:buNone/>
            </a:pPr>
            <a:endParaRPr lang="en-US" sz="2800" b="1" u="sng" dirty="0" smtClean="0"/>
          </a:p>
          <a:p>
            <a:pPr algn="ctr">
              <a:buNone/>
            </a:pPr>
            <a:endParaRPr lang="en-US" sz="2800" b="1" u="sng" dirty="0" smtClean="0"/>
          </a:p>
          <a:p>
            <a:pPr algn="ctr">
              <a:buNone/>
            </a:pPr>
            <a:endParaRPr lang="en-US" sz="2800" b="1" u="sng" dirty="0" smtClean="0"/>
          </a:p>
          <a:p>
            <a:pPr algn="ctr">
              <a:buNone/>
            </a:pPr>
            <a:endParaRPr lang="en-US" sz="2800" b="1" u="sng" dirty="0" smtClean="0"/>
          </a:p>
          <a:p>
            <a:pPr algn="ctr">
              <a:buNone/>
            </a:pPr>
            <a:endParaRPr lang="en-US" sz="2800" b="1" u="sng" dirty="0" smtClean="0"/>
          </a:p>
          <a:p>
            <a:pPr algn="ctr">
              <a:buNone/>
            </a:pPr>
            <a:r>
              <a:rPr lang="en-US" sz="2400" b="1" u="sng" dirty="0" smtClean="0"/>
              <a:t>Output of “FILE8.C” showing two outputs one read from “</a:t>
            </a:r>
            <a:r>
              <a:rPr lang="en-US" sz="2400" b="1" u="sng" dirty="0" err="1" smtClean="0"/>
              <a:t>stdin</a:t>
            </a:r>
            <a:r>
              <a:rPr lang="en-US" sz="2400" b="1" u="sng" dirty="0" smtClean="0"/>
              <a:t>” another from “STUDENT1.TXT” file</a:t>
            </a:r>
          </a:p>
          <a:p>
            <a:pPr algn="ctr">
              <a:buNone/>
            </a:pPr>
            <a:endParaRPr lang="en-US" sz="2800" b="1" u="sng" dirty="0" smtClean="0"/>
          </a:p>
          <a:p>
            <a:pPr>
              <a:buNone/>
            </a:pPr>
            <a:endParaRPr lang="en-IN" dirty="0"/>
          </a:p>
        </p:txBody>
      </p:sp>
      <p:pic>
        <p:nvPicPr>
          <p:cNvPr id="4" name="Picture 3"/>
          <p:cNvPicPr/>
          <p:nvPr/>
        </p:nvPicPr>
        <p:blipFill>
          <a:blip r:embed="rId2"/>
          <a:srcRect r="80661" b="68474"/>
          <a:stretch>
            <a:fillRect/>
          </a:stretch>
        </p:blipFill>
        <p:spPr bwMode="auto">
          <a:xfrm>
            <a:off x="1889760" y="533400"/>
            <a:ext cx="3977640" cy="2377440"/>
          </a:xfrm>
          <a:prstGeom prst="rect">
            <a:avLst/>
          </a:prstGeom>
          <a:noFill/>
          <a:ln w="9525">
            <a:noFill/>
            <a:miter lim="800000"/>
            <a:headEnd/>
            <a:tailEnd/>
          </a:ln>
        </p:spPr>
      </p:pic>
      <p:pic>
        <p:nvPicPr>
          <p:cNvPr id="5" name="Picture 4"/>
          <p:cNvPicPr/>
          <p:nvPr/>
        </p:nvPicPr>
        <p:blipFill>
          <a:blip r:embed="rId3"/>
          <a:srcRect r="38890" b="67068"/>
          <a:stretch>
            <a:fillRect/>
          </a:stretch>
        </p:blipFill>
        <p:spPr bwMode="auto">
          <a:xfrm>
            <a:off x="1280385" y="4053840"/>
            <a:ext cx="7110695" cy="25298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normAutofit/>
          </a:bodyPr>
          <a:lstStyle/>
          <a:p>
            <a:pPr marL="742950" indent="-742950">
              <a:buNone/>
            </a:pPr>
            <a:endParaRPr lang="en-US" sz="1050" b="1" u="sng" dirty="0" smtClean="0">
              <a:solidFill>
                <a:srgbClr val="FFFF00"/>
              </a:solidFill>
            </a:endParaRPr>
          </a:p>
          <a:p>
            <a:pPr marL="742950" indent="-742950">
              <a:buNone/>
            </a:pPr>
            <a:r>
              <a:rPr lang="en-US" sz="3600" b="1" u="sng" dirty="0" smtClean="0">
                <a:solidFill>
                  <a:srgbClr val="C00000"/>
                </a:solidFill>
              </a:rPr>
              <a:t>2. </a:t>
            </a:r>
            <a:r>
              <a:rPr lang="en-US" sz="3600" b="1" u="sng" dirty="0" err="1" smtClean="0">
                <a:solidFill>
                  <a:srgbClr val="C00000"/>
                </a:solidFill>
              </a:rPr>
              <a:t>fgets</a:t>
            </a:r>
            <a:r>
              <a:rPr lang="en-US" sz="3600" b="1" u="sng" dirty="0" smtClean="0">
                <a:solidFill>
                  <a:srgbClr val="C00000"/>
                </a:solidFill>
              </a:rPr>
              <a:t>()- stands for file get string</a:t>
            </a:r>
          </a:p>
          <a:p>
            <a:pPr algn="just">
              <a:buFont typeface="Wingdings" panose="05000000000000000000" pitchFamily="2" charset="2"/>
              <a:buChar char="q"/>
            </a:pPr>
            <a:r>
              <a:rPr lang="en-US" sz="2800" dirty="0" smtClean="0">
                <a:latin typeface="Century" panose="02040604050505020304" pitchFamily="18" charset="0"/>
              </a:rPr>
              <a:t>It is used to get string from the file/stream.</a:t>
            </a:r>
          </a:p>
          <a:p>
            <a:pPr algn="just">
              <a:buFont typeface="Wingdings" panose="05000000000000000000" pitchFamily="2" charset="2"/>
              <a:buChar char="q"/>
            </a:pPr>
            <a:r>
              <a:rPr lang="en-US" sz="2800" dirty="0" smtClean="0">
                <a:latin typeface="Century" panose="02040604050505020304" pitchFamily="18" charset="0"/>
              </a:rPr>
              <a:t>It reads at most </a:t>
            </a:r>
            <a:r>
              <a:rPr lang="en-US" sz="2800" b="1" i="1" dirty="0" smtClean="0">
                <a:solidFill>
                  <a:srgbClr val="FF0000"/>
                </a:solidFill>
                <a:latin typeface="Century" panose="02040604050505020304" pitchFamily="18" charset="0"/>
              </a:rPr>
              <a:t>one char less than the size</a:t>
            </a:r>
            <a:r>
              <a:rPr lang="en-US" sz="2800" b="1" i="1" dirty="0" smtClean="0">
                <a:solidFill>
                  <a:schemeClr val="bg1"/>
                </a:solidFill>
                <a:latin typeface="Century" panose="02040604050505020304" pitchFamily="18" charset="0"/>
              </a:rPr>
              <a:t> </a:t>
            </a:r>
            <a:r>
              <a:rPr lang="en-US" sz="2800" dirty="0" smtClean="0">
                <a:latin typeface="Century" panose="02040604050505020304" pitchFamily="18" charset="0"/>
              </a:rPr>
              <a:t>specified(it reads till before’\0’) and stores it into string “</a:t>
            </a:r>
            <a:r>
              <a:rPr lang="en-US" sz="2800" dirty="0" err="1" smtClean="0">
                <a:latin typeface="Century" panose="02040604050505020304" pitchFamily="18" charset="0"/>
              </a:rPr>
              <a:t>str</a:t>
            </a:r>
            <a:r>
              <a:rPr lang="en-US" sz="2800" dirty="0" smtClean="0">
                <a:latin typeface="Century" panose="02040604050505020304" pitchFamily="18" charset="0"/>
              </a:rPr>
              <a:t>”</a:t>
            </a:r>
          </a:p>
          <a:p>
            <a:pPr algn="just">
              <a:buFont typeface="Wingdings" panose="05000000000000000000" pitchFamily="2" charset="2"/>
              <a:buChar char="q"/>
            </a:pPr>
            <a:endParaRPr lang="en-US" sz="2400" dirty="0" smtClean="0">
              <a:latin typeface="Century" panose="02040604050505020304" pitchFamily="18" charset="0"/>
            </a:endParaRPr>
          </a:p>
          <a:p>
            <a:pPr algn="just">
              <a:buFont typeface="Wingdings" panose="05000000000000000000" pitchFamily="2" charset="2"/>
              <a:buChar char="q"/>
            </a:pPr>
            <a:endParaRPr lang="en-US" sz="2400" dirty="0" smtClean="0">
              <a:latin typeface="Century" panose="02040604050505020304" pitchFamily="18" charset="0"/>
            </a:endParaRPr>
          </a:p>
          <a:p>
            <a:pPr algn="just">
              <a:buFont typeface="Wingdings" panose="05000000000000000000" pitchFamily="2" charset="2"/>
              <a:buChar char="q"/>
            </a:pPr>
            <a:r>
              <a:rPr lang="en-US" sz="2800" b="1" dirty="0" smtClean="0">
                <a:solidFill>
                  <a:srgbClr val="FF0000"/>
                </a:solidFill>
                <a:latin typeface="Century" panose="02040604050505020304" pitchFamily="18" charset="0"/>
              </a:rPr>
              <a:t>fgets()</a:t>
            </a:r>
            <a:r>
              <a:rPr lang="en-US" sz="2800" b="1" dirty="0" smtClean="0">
                <a:latin typeface="Century" panose="02040604050505020304" pitchFamily="18" charset="0"/>
              </a:rPr>
              <a:t> </a:t>
            </a:r>
            <a:r>
              <a:rPr lang="en-US" sz="2800" dirty="0" smtClean="0">
                <a:latin typeface="Century" panose="02040604050505020304" pitchFamily="18" charset="0"/>
              </a:rPr>
              <a:t>terminates as soon as it founds either a </a:t>
            </a:r>
            <a:r>
              <a:rPr lang="en-US" sz="2800" b="1" dirty="0" smtClean="0">
                <a:solidFill>
                  <a:srgbClr val="FF0000"/>
                </a:solidFill>
                <a:latin typeface="Century" panose="02040604050505020304" pitchFamily="18" charset="0"/>
              </a:rPr>
              <a:t>EOF </a:t>
            </a:r>
            <a:r>
              <a:rPr lang="en-US" sz="2800" dirty="0" smtClean="0">
                <a:latin typeface="Century" panose="02040604050505020304" pitchFamily="18" charset="0"/>
              </a:rPr>
              <a:t>or if an </a:t>
            </a:r>
            <a:r>
              <a:rPr lang="en-US" sz="2800" b="1" dirty="0" smtClean="0">
                <a:solidFill>
                  <a:srgbClr val="FF0000"/>
                </a:solidFill>
                <a:latin typeface="Century" panose="02040604050505020304" pitchFamily="18" charset="0"/>
              </a:rPr>
              <a:t>error</a:t>
            </a:r>
            <a:r>
              <a:rPr lang="en-US" sz="2800" dirty="0" smtClean="0">
                <a:latin typeface="Century" panose="02040604050505020304" pitchFamily="18" charset="0"/>
              </a:rPr>
              <a:t> occurs. However if a newline char is found it is retained.</a:t>
            </a:r>
          </a:p>
          <a:p>
            <a:pPr algn="just">
              <a:buFont typeface="Wingdings" panose="05000000000000000000" pitchFamily="2" charset="2"/>
              <a:buChar char="q"/>
            </a:pPr>
            <a:r>
              <a:rPr lang="en-US" sz="2800" dirty="0" smtClean="0">
                <a:latin typeface="Century" panose="02040604050505020304" pitchFamily="18" charset="0"/>
              </a:rPr>
              <a:t>When all chars are read  without any error a</a:t>
            </a:r>
            <a:r>
              <a:rPr lang="en-US" sz="2800" dirty="0" smtClean="0">
                <a:solidFill>
                  <a:srgbClr val="FF0000"/>
                </a:solidFill>
                <a:latin typeface="Century" panose="02040604050505020304" pitchFamily="18" charset="0"/>
              </a:rPr>
              <a:t> </a:t>
            </a:r>
            <a:r>
              <a:rPr lang="en-US" sz="2800" b="1" dirty="0" smtClean="0">
                <a:solidFill>
                  <a:srgbClr val="FF0000"/>
                </a:solidFill>
                <a:latin typeface="Century" panose="02040604050505020304" pitchFamily="18" charset="0"/>
              </a:rPr>
              <a:t>‘\0’</a:t>
            </a:r>
            <a:r>
              <a:rPr lang="en-US" sz="2800" dirty="0" smtClean="0">
                <a:latin typeface="Century" panose="02040604050505020304" pitchFamily="18" charset="0"/>
              </a:rPr>
              <a:t> char is appended to the end of the string.</a:t>
            </a:r>
          </a:p>
          <a:p>
            <a:pPr>
              <a:buFont typeface="Wingdings" panose="05000000000000000000" pitchFamily="2" charset="2"/>
              <a:buChar char="q"/>
            </a:pPr>
            <a:r>
              <a:rPr lang="en-US" sz="2400" dirty="0" smtClean="0">
                <a:solidFill>
                  <a:srgbClr val="FF0000"/>
                </a:solidFill>
                <a:latin typeface="Century" panose="02040604050505020304" pitchFamily="18" charset="0"/>
              </a:rPr>
              <a:t>EOF has a integer value as -1 &amp; is defined in &lt;</a:t>
            </a:r>
            <a:r>
              <a:rPr lang="en-US" sz="2400" dirty="0" err="1" smtClean="0">
                <a:solidFill>
                  <a:srgbClr val="FF0000"/>
                </a:solidFill>
                <a:latin typeface="Century" panose="02040604050505020304" pitchFamily="18" charset="0"/>
              </a:rPr>
              <a:t>stdio.h</a:t>
            </a:r>
            <a:r>
              <a:rPr lang="en-US" sz="2400" dirty="0" smtClean="0">
                <a:solidFill>
                  <a:srgbClr val="FF0000"/>
                </a:solidFill>
                <a:latin typeface="Century" panose="02040604050505020304" pitchFamily="18" charset="0"/>
              </a:rPr>
              <a:t>&gt;</a:t>
            </a:r>
          </a:p>
          <a:p>
            <a:pPr marL="0" indent="0">
              <a:buNone/>
            </a:pPr>
            <a:endParaRPr lang="en-US" dirty="0" smtClean="0"/>
          </a:p>
        </p:txBody>
      </p:sp>
      <p:sp>
        <p:nvSpPr>
          <p:cNvPr id="4" name="Rounded Rectangle 3"/>
          <p:cNvSpPr/>
          <p:nvPr/>
        </p:nvSpPr>
        <p:spPr>
          <a:xfrm>
            <a:off x="696329" y="2939174"/>
            <a:ext cx="7873578" cy="57955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800" b="1" dirty="0" smtClean="0">
              <a:solidFill>
                <a:srgbClr val="FF0000"/>
              </a:solidFill>
            </a:endParaRPr>
          </a:p>
          <a:p>
            <a:pPr algn="ctr"/>
            <a:r>
              <a:rPr lang="en-US" sz="2800" b="1" dirty="0">
                <a:solidFill>
                  <a:schemeClr val="tx1"/>
                </a:solidFill>
              </a:rPr>
              <a:t>c</a:t>
            </a:r>
            <a:r>
              <a:rPr lang="en-US" sz="2800" b="1" dirty="0" smtClean="0">
                <a:solidFill>
                  <a:schemeClr val="tx1"/>
                </a:solidFill>
              </a:rPr>
              <a:t>har </a:t>
            </a:r>
            <a:r>
              <a:rPr lang="en-US" sz="2800" b="1" dirty="0" err="1" smtClean="0">
                <a:solidFill>
                  <a:schemeClr val="tx1"/>
                </a:solidFill>
              </a:rPr>
              <a:t>fgets</a:t>
            </a:r>
            <a:r>
              <a:rPr lang="en-US" sz="2800" b="1" dirty="0" smtClean="0">
                <a:solidFill>
                  <a:schemeClr val="tx1"/>
                </a:solidFill>
              </a:rPr>
              <a:t>(char *</a:t>
            </a:r>
            <a:r>
              <a:rPr lang="en-US" sz="2800" b="1" dirty="0" err="1" smtClean="0">
                <a:solidFill>
                  <a:schemeClr val="tx1"/>
                </a:solidFill>
              </a:rPr>
              <a:t>str</a:t>
            </a:r>
            <a:r>
              <a:rPr lang="en-US" sz="2800" b="1" dirty="0" smtClean="0">
                <a:solidFill>
                  <a:schemeClr val="tx1"/>
                </a:solidFill>
              </a:rPr>
              <a:t>, </a:t>
            </a:r>
            <a:r>
              <a:rPr lang="en-US" sz="2800" b="1" dirty="0" err="1" smtClean="0">
                <a:solidFill>
                  <a:schemeClr val="tx1"/>
                </a:solidFill>
              </a:rPr>
              <a:t>int</a:t>
            </a:r>
            <a:r>
              <a:rPr lang="en-US" sz="2800" b="1" dirty="0" smtClean="0">
                <a:solidFill>
                  <a:schemeClr val="tx1"/>
                </a:solidFill>
              </a:rPr>
              <a:t> size, FILE *stream);</a:t>
            </a:r>
          </a:p>
          <a:p>
            <a:pPr algn="ctr"/>
            <a:endParaRPr lang="en-US" sz="2800" b="1" dirty="0">
              <a:solidFill>
                <a:srgbClr val="FF0000"/>
              </a:solidFill>
            </a:endParaRPr>
          </a:p>
        </p:txBody>
      </p:sp>
      <p:sp>
        <p:nvSpPr>
          <p:cNvPr id="5" name="Rectangle 4"/>
          <p:cNvSpPr/>
          <p:nvPr/>
        </p:nvSpPr>
        <p:spPr>
          <a:xfrm>
            <a:off x="5586605" y="12527"/>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18180505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lgn="ctr">
              <a:buNone/>
            </a:pPr>
            <a:r>
              <a:rPr lang="en-US" sz="2800" b="1" u="sng" dirty="0" smtClean="0">
                <a:solidFill>
                  <a:srgbClr val="C00000"/>
                </a:solidFill>
                <a:latin typeface="Batang" pitchFamily="18" charset="-127"/>
                <a:ea typeface="Batang" pitchFamily="18" charset="-127"/>
              </a:rPr>
              <a:t>DIFFERENCE BETWEEN gets() and </a:t>
            </a:r>
            <a:r>
              <a:rPr lang="en-US" sz="2800" b="1" u="sng" dirty="0" err="1" smtClean="0">
                <a:solidFill>
                  <a:srgbClr val="C00000"/>
                </a:solidFill>
                <a:latin typeface="Batang" pitchFamily="18" charset="-127"/>
                <a:ea typeface="Batang" pitchFamily="18" charset="-127"/>
              </a:rPr>
              <a:t>fgets</a:t>
            </a:r>
            <a:r>
              <a:rPr lang="en-US" sz="2800" b="1" u="sng" dirty="0" smtClean="0">
                <a:solidFill>
                  <a:srgbClr val="C00000"/>
                </a:solidFill>
                <a:latin typeface="Batang" pitchFamily="18" charset="-127"/>
                <a:ea typeface="Batang" pitchFamily="18" charset="-127"/>
              </a:rPr>
              <a:t>()</a:t>
            </a:r>
          </a:p>
          <a:p>
            <a:pPr algn="ctr">
              <a:buNone/>
            </a:pPr>
            <a:endParaRPr lang="en-IN" sz="2800" b="1" u="sng" dirty="0">
              <a:solidFill>
                <a:srgbClr val="FFC000"/>
              </a:solidFill>
              <a:latin typeface="Batang" pitchFamily="18" charset="-127"/>
              <a:ea typeface="Batang" pitchFamily="18" charset="-127"/>
            </a:endParaRPr>
          </a:p>
        </p:txBody>
      </p:sp>
      <p:graphicFrame>
        <p:nvGraphicFramePr>
          <p:cNvPr id="4" name="Table 3"/>
          <p:cNvGraphicFramePr>
            <a:graphicFrameLocks noGrp="1"/>
          </p:cNvGraphicFramePr>
          <p:nvPr/>
        </p:nvGraphicFramePr>
        <p:xfrm>
          <a:off x="259080" y="624843"/>
          <a:ext cx="8686800" cy="5795054"/>
        </p:xfrm>
        <a:graphic>
          <a:graphicData uri="http://schemas.openxmlformats.org/drawingml/2006/table">
            <a:tbl>
              <a:tblPr firstRow="1" bandRow="1">
                <a:tableStyleId>{5C22544A-7EE6-4342-B048-85BDC9FD1C3A}</a:tableStyleId>
              </a:tblPr>
              <a:tblGrid>
                <a:gridCol w="4343400"/>
                <a:gridCol w="4343400"/>
              </a:tblGrid>
              <a:tr h="333575">
                <a:tc>
                  <a:txBody>
                    <a:bodyPr/>
                    <a:lstStyle/>
                    <a:p>
                      <a:pPr algn="ctr"/>
                      <a:r>
                        <a:rPr lang="en-US" sz="1800" dirty="0" smtClean="0"/>
                        <a:t>gets()</a:t>
                      </a:r>
                      <a:endParaRPr lang="en-IN" sz="1800" dirty="0"/>
                    </a:p>
                  </a:txBody>
                  <a:tcPr marL="68592" marR="68592"/>
                </a:tc>
                <a:tc>
                  <a:txBody>
                    <a:bodyPr/>
                    <a:lstStyle/>
                    <a:p>
                      <a:pPr algn="ctr"/>
                      <a:r>
                        <a:rPr lang="en-US" sz="1800" dirty="0" err="1" smtClean="0"/>
                        <a:t>fgets</a:t>
                      </a:r>
                      <a:r>
                        <a:rPr lang="en-US" sz="1800" dirty="0" smtClean="0"/>
                        <a:t>()</a:t>
                      </a:r>
                      <a:endParaRPr lang="en-IN" sz="1800" dirty="0"/>
                    </a:p>
                  </a:txBody>
                  <a:tcPr marL="68592" marR="68592"/>
                </a:tc>
              </a:tr>
              <a:tr h="724411">
                <a:tc>
                  <a:txBody>
                    <a:bodyPr/>
                    <a:lstStyle/>
                    <a:p>
                      <a:r>
                        <a:rPr lang="en-US" sz="1800" dirty="0" smtClean="0">
                          <a:latin typeface="Arial Black" pitchFamily="34" charset="0"/>
                        </a:rPr>
                        <a:t>It is of</a:t>
                      </a:r>
                      <a:r>
                        <a:rPr lang="en-US" sz="1800" baseline="0" dirty="0" smtClean="0">
                          <a:latin typeface="Arial Black" pitchFamily="34" charset="0"/>
                        </a:rPr>
                        <a:t> infinite size. Can read a string of infinite size.</a:t>
                      </a:r>
                      <a:endParaRPr lang="en-IN" sz="1800" dirty="0">
                        <a:latin typeface="Arial Black" pitchFamily="34" charset="0"/>
                      </a:endParaRPr>
                    </a:p>
                  </a:txBody>
                  <a:tcPr marL="68592" marR="68592"/>
                </a:tc>
                <a:tc>
                  <a:txBody>
                    <a:bodyPr/>
                    <a:lstStyle/>
                    <a:p>
                      <a:r>
                        <a:rPr lang="en-US" sz="1800" dirty="0" smtClean="0">
                          <a:latin typeface="Arial Black" pitchFamily="34" charset="0"/>
                        </a:rPr>
                        <a:t>Finite size. Can read only till the</a:t>
                      </a:r>
                      <a:r>
                        <a:rPr lang="en-US" sz="1800" baseline="0" dirty="0" smtClean="0">
                          <a:latin typeface="Arial Black" pitchFamily="34" charset="0"/>
                        </a:rPr>
                        <a:t> last character</a:t>
                      </a:r>
                      <a:r>
                        <a:rPr lang="en-US" sz="1800" dirty="0" smtClean="0">
                          <a:latin typeface="Arial Black" pitchFamily="34" charset="0"/>
                        </a:rPr>
                        <a:t> in</a:t>
                      </a:r>
                      <a:r>
                        <a:rPr lang="en-US" sz="1800" baseline="0" dirty="0" smtClean="0">
                          <a:latin typeface="Arial Black" pitchFamily="34" charset="0"/>
                        </a:rPr>
                        <a:t> the file.</a:t>
                      </a:r>
                      <a:endParaRPr lang="en-IN" sz="1800" dirty="0">
                        <a:latin typeface="Arial Black" pitchFamily="34" charset="0"/>
                      </a:endParaRPr>
                    </a:p>
                  </a:txBody>
                  <a:tcPr marL="68592" marR="68592"/>
                </a:tc>
              </a:tr>
              <a:tr h="724411">
                <a:tc>
                  <a:txBody>
                    <a:bodyPr/>
                    <a:lstStyle/>
                    <a:p>
                      <a:r>
                        <a:rPr lang="en-US" sz="1800" dirty="0" smtClean="0">
                          <a:latin typeface="Arial Black" pitchFamily="34" charset="0"/>
                        </a:rPr>
                        <a:t>It is a stream of </a:t>
                      </a:r>
                      <a:r>
                        <a:rPr lang="en-US" sz="1800" dirty="0" err="1" smtClean="0">
                          <a:latin typeface="Arial Black" pitchFamily="34" charset="0"/>
                        </a:rPr>
                        <a:t>stdin</a:t>
                      </a:r>
                      <a:r>
                        <a:rPr lang="en-US" sz="1800" dirty="0" smtClean="0">
                          <a:latin typeface="Arial Black" pitchFamily="34" charset="0"/>
                        </a:rPr>
                        <a:t>.</a:t>
                      </a:r>
                      <a:endParaRPr lang="en-IN" sz="1800" dirty="0">
                        <a:latin typeface="Arial Black" pitchFamily="34" charset="0"/>
                      </a:endParaRPr>
                    </a:p>
                  </a:txBody>
                  <a:tcPr marL="68592" marR="68592"/>
                </a:tc>
                <a:tc>
                  <a:txBody>
                    <a:bodyPr/>
                    <a:lstStyle/>
                    <a:p>
                      <a:r>
                        <a:rPr lang="en-US" sz="1800" dirty="0" smtClean="0">
                          <a:latin typeface="Arial Black" pitchFamily="34" charset="0"/>
                        </a:rPr>
                        <a:t>It is reading from a file</a:t>
                      </a:r>
                      <a:r>
                        <a:rPr lang="en-US" sz="1800" baseline="0" dirty="0" smtClean="0">
                          <a:latin typeface="Arial Black" pitchFamily="34" charset="0"/>
                        </a:rPr>
                        <a:t> rather than standard input/ terminal.</a:t>
                      </a:r>
                      <a:endParaRPr lang="en-IN" sz="1800" dirty="0">
                        <a:latin typeface="Arial Black" pitchFamily="34" charset="0"/>
                      </a:endParaRPr>
                    </a:p>
                  </a:txBody>
                  <a:tcPr marL="68592" marR="68592"/>
                </a:tc>
              </a:tr>
              <a:tr h="1067553">
                <a:tc>
                  <a:txBody>
                    <a:bodyPr/>
                    <a:lstStyle/>
                    <a:p>
                      <a:r>
                        <a:rPr lang="en-US" sz="1800" dirty="0" smtClean="0">
                          <a:latin typeface="Arial Black" pitchFamily="34" charset="0"/>
                        </a:rPr>
                        <a:t>It does not retain a newline character</a:t>
                      </a:r>
                      <a:r>
                        <a:rPr lang="en-US" sz="1800" baseline="0" dirty="0" smtClean="0">
                          <a:latin typeface="Arial Black" pitchFamily="34" charset="0"/>
                        </a:rPr>
                        <a:t> </a:t>
                      </a:r>
                      <a:r>
                        <a:rPr lang="en-US" sz="1800" dirty="0" err="1" smtClean="0">
                          <a:latin typeface="Arial Black" pitchFamily="34" charset="0"/>
                        </a:rPr>
                        <a:t>i.e</a:t>
                      </a:r>
                      <a:r>
                        <a:rPr lang="en-US" sz="1800" dirty="0" smtClean="0">
                          <a:latin typeface="Arial Black" pitchFamily="34" charset="0"/>
                        </a:rPr>
                        <a:t> it does not stores a new line character in a string</a:t>
                      </a:r>
                      <a:endParaRPr lang="en-IN" sz="1800" dirty="0">
                        <a:latin typeface="Arial Black" pitchFamily="34" charset="0"/>
                      </a:endParaRPr>
                    </a:p>
                  </a:txBody>
                  <a:tcPr marL="68592" marR="68592"/>
                </a:tc>
                <a:tc>
                  <a:txBody>
                    <a:bodyPr/>
                    <a:lstStyle/>
                    <a:p>
                      <a:r>
                        <a:rPr lang="en-US" sz="1800" dirty="0" smtClean="0">
                          <a:latin typeface="Arial Black" pitchFamily="34" charset="0"/>
                        </a:rPr>
                        <a:t>It retains a newline</a:t>
                      </a:r>
                      <a:r>
                        <a:rPr lang="en-US" sz="1800" baseline="0" dirty="0" smtClean="0">
                          <a:latin typeface="Arial Black" pitchFamily="34" charset="0"/>
                        </a:rPr>
                        <a:t> character.</a:t>
                      </a:r>
                      <a:endParaRPr lang="en-IN" sz="1800" dirty="0">
                        <a:latin typeface="Arial Black" pitchFamily="34" charset="0"/>
                      </a:endParaRPr>
                    </a:p>
                  </a:txBody>
                  <a:tcPr marL="68592" marR="68592"/>
                </a:tc>
              </a:tr>
              <a:tr h="583756">
                <a:tc>
                  <a:txBody>
                    <a:bodyPr/>
                    <a:lstStyle/>
                    <a:p>
                      <a:r>
                        <a:rPr lang="en-US" sz="1800" dirty="0" smtClean="0">
                          <a:latin typeface="Arial Black" pitchFamily="34" charset="0"/>
                        </a:rPr>
                        <a:t>It just gets the</a:t>
                      </a:r>
                      <a:r>
                        <a:rPr lang="en-US" sz="1800" baseline="0" dirty="0" smtClean="0">
                          <a:latin typeface="Arial Black" pitchFamily="34" charset="0"/>
                        </a:rPr>
                        <a:t> string</a:t>
                      </a:r>
                      <a:endParaRPr lang="en-IN" sz="1800" dirty="0">
                        <a:latin typeface="Arial Black" pitchFamily="34" charset="0"/>
                      </a:endParaRPr>
                    </a:p>
                  </a:txBody>
                  <a:tcPr marL="68592" marR="68592"/>
                </a:tc>
                <a:tc>
                  <a:txBody>
                    <a:bodyPr/>
                    <a:lstStyle/>
                    <a:p>
                      <a:r>
                        <a:rPr lang="en-US" sz="1800" dirty="0" smtClean="0">
                          <a:latin typeface="Arial Black" pitchFamily="34" charset="0"/>
                        </a:rPr>
                        <a:t>On reading a file successfully it returns str.</a:t>
                      </a:r>
                      <a:endParaRPr lang="en-IN" sz="1800" dirty="0">
                        <a:latin typeface="Arial Black" pitchFamily="34" charset="0"/>
                      </a:endParaRPr>
                    </a:p>
                  </a:txBody>
                  <a:tcPr marL="68592" marR="68592"/>
                </a:tc>
              </a:tr>
              <a:tr h="1181934">
                <a:tc>
                  <a:txBody>
                    <a:bodyPr/>
                    <a:lstStyle/>
                    <a:p>
                      <a:r>
                        <a:rPr lang="en-US" sz="1800" dirty="0" smtClean="0">
                          <a:latin typeface="Arial Black" pitchFamily="34" charset="0"/>
                        </a:rPr>
                        <a:t>No such</a:t>
                      </a:r>
                      <a:r>
                        <a:rPr lang="en-US" sz="1800" baseline="0" dirty="0" smtClean="0">
                          <a:latin typeface="Arial Black" pitchFamily="34" charset="0"/>
                        </a:rPr>
                        <a:t> provision is there in gets()</a:t>
                      </a:r>
                      <a:endParaRPr lang="en-IN" sz="1800" dirty="0">
                        <a:latin typeface="Arial Black" pitchFamily="34" charset="0"/>
                      </a:endParaRPr>
                    </a:p>
                  </a:txBody>
                  <a:tcPr marL="68592" marR="68592"/>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latin typeface="Arial Black" pitchFamily="34" charset="0"/>
                        </a:rPr>
                        <a:t>If stream</a:t>
                      </a:r>
                      <a:r>
                        <a:rPr lang="en-US" sz="1800" baseline="0" dirty="0" smtClean="0">
                          <a:latin typeface="Arial Black" pitchFamily="34" charset="0"/>
                        </a:rPr>
                        <a:t> is at </a:t>
                      </a:r>
                      <a:r>
                        <a:rPr lang="en-US" sz="1800" dirty="0" smtClean="0">
                          <a:latin typeface="Arial Black" pitchFamily="34" charset="0"/>
                        </a:rPr>
                        <a:t>EOF, then EOF indicator will be set &amp; </a:t>
                      </a:r>
                      <a:r>
                        <a:rPr lang="en-US" sz="1800" dirty="0" err="1" smtClean="0">
                          <a:latin typeface="Arial Black" pitchFamily="34" charset="0"/>
                        </a:rPr>
                        <a:t>fgets</a:t>
                      </a:r>
                      <a:r>
                        <a:rPr lang="en-US" sz="1800" dirty="0" smtClean="0">
                          <a:latin typeface="Arial Black" pitchFamily="34" charset="0"/>
                        </a:rPr>
                        <a:t>() returns a NULL pointer.</a:t>
                      </a:r>
                      <a:endParaRPr lang="en-IN" sz="1800" dirty="0" smtClean="0">
                        <a:latin typeface="Arial Black" pitchFamily="34" charset="0"/>
                      </a:endParaRPr>
                    </a:p>
                    <a:p>
                      <a:endParaRPr lang="en-IN" sz="1800" dirty="0">
                        <a:latin typeface="Arial Black" pitchFamily="34" charset="0"/>
                      </a:endParaRPr>
                    </a:p>
                  </a:txBody>
                  <a:tcPr marL="68592" marR="68592"/>
                </a:tc>
              </a:tr>
              <a:tr h="108411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latin typeface="Arial Black" pitchFamily="34" charset="0"/>
                        </a:rPr>
                        <a:t>No such</a:t>
                      </a:r>
                      <a:r>
                        <a:rPr lang="en-US" sz="1800" baseline="0" dirty="0" smtClean="0">
                          <a:latin typeface="Arial Black" pitchFamily="34" charset="0"/>
                        </a:rPr>
                        <a:t> provision is there in gets()</a:t>
                      </a:r>
                      <a:endParaRPr lang="en-IN" sz="1800" dirty="0" smtClean="0">
                        <a:latin typeface="Arial Black" pitchFamily="34" charset="0"/>
                      </a:endParaRPr>
                    </a:p>
                    <a:p>
                      <a:endParaRPr lang="en-IN" sz="1800" dirty="0">
                        <a:latin typeface="Arial Black" pitchFamily="34" charset="0"/>
                      </a:endParaRPr>
                    </a:p>
                  </a:txBody>
                  <a:tcPr marL="68592" marR="68592"/>
                </a:tc>
                <a:tc>
                  <a:txBody>
                    <a:bodyPr/>
                    <a:lstStyle/>
                    <a:p>
                      <a:r>
                        <a:rPr lang="en-US" sz="1800" dirty="0" smtClean="0">
                          <a:latin typeface="Arial Black" pitchFamily="34" charset="0"/>
                        </a:rPr>
                        <a:t>If error occurs while</a:t>
                      </a:r>
                      <a:r>
                        <a:rPr lang="en-US" sz="1800" baseline="0" dirty="0" smtClean="0">
                          <a:latin typeface="Arial Black" pitchFamily="34" charset="0"/>
                        </a:rPr>
                        <a:t> reading then Error indicator will be set &amp; a NULL pointer will be returned.</a:t>
                      </a:r>
                      <a:endParaRPr lang="en-IN" sz="1800" dirty="0">
                        <a:latin typeface="Arial Black" pitchFamily="34" charset="0"/>
                      </a:endParaRPr>
                    </a:p>
                  </a:txBody>
                  <a:tcPr marL="68592" marR="68592"/>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marL="0" indent="0" algn="ctr">
              <a:buNone/>
            </a:pPr>
            <a:r>
              <a:rPr lang="en-US" sz="2800" b="1" u="sng" dirty="0" smtClean="0"/>
              <a:t>Program </a:t>
            </a:r>
            <a:r>
              <a:rPr lang="en-US" sz="2800" b="1" u="sng" dirty="0" smtClean="0">
                <a:latin typeface="Malgun Gothic" pitchFamily="34" charset="-127"/>
                <a:ea typeface="Malgun Gothic" pitchFamily="34" charset="-127"/>
              </a:rPr>
              <a:t>FILE3.C</a:t>
            </a:r>
            <a:r>
              <a:rPr lang="en-US" sz="2800" b="1" u="sng" dirty="0" smtClean="0"/>
              <a:t> showing </a:t>
            </a:r>
            <a:r>
              <a:rPr lang="en-US" sz="2800" b="1" u="sng" dirty="0" err="1" smtClean="0"/>
              <a:t>fgets</a:t>
            </a:r>
            <a:r>
              <a:rPr lang="en-US" sz="2800" b="1" u="sng" dirty="0" smtClean="0"/>
              <a:t>() reads the string from the file “HELLO.C”.</a:t>
            </a:r>
          </a:p>
          <a:p>
            <a:pPr marL="0" indent="0">
              <a:buNone/>
            </a:pPr>
            <a:endParaRPr lang="en-US" dirty="0"/>
          </a:p>
        </p:txBody>
      </p:sp>
      <p:pic>
        <p:nvPicPr>
          <p:cNvPr id="6" name="Picture 2"/>
          <p:cNvPicPr>
            <a:picLocks noChangeAspect="1" noChangeArrowheads="1"/>
          </p:cNvPicPr>
          <p:nvPr/>
        </p:nvPicPr>
        <p:blipFill>
          <a:blip r:embed="rId2">
            <a:clrChange>
              <a:clrFrom>
                <a:srgbClr val="0000AE"/>
              </a:clrFrom>
              <a:clrTo>
                <a:srgbClr val="0000AE">
                  <a:alpha val="0"/>
                </a:srgbClr>
              </a:clrTo>
            </a:clrChange>
            <a:extLst>
              <a:ext uri="{BEBA8EAE-BF5A-486C-A8C5-ECC9F3942E4B}">
                <a14:imgProps xmlns:a14="http://schemas.microsoft.com/office/drawing/2010/main">
                  <a14:imgLayer r:embed="rId3">
                    <a14:imgEffect>
                      <a14:saturation sat="66000"/>
                    </a14:imgEffect>
                    <a14:imgEffect>
                      <a14:brightnessContrast bright="40000" contrast="20000"/>
                    </a14:imgEffect>
                  </a14:imgLayer>
                </a14:imgProps>
              </a:ext>
            </a:extLst>
          </a:blip>
          <a:srcRect t="11465" r="33088" b="15971"/>
          <a:stretch>
            <a:fillRect/>
          </a:stretch>
        </p:blipFill>
        <p:spPr bwMode="auto">
          <a:xfrm>
            <a:off x="289560" y="960120"/>
            <a:ext cx="8427720" cy="5669280"/>
          </a:xfrm>
          <a:prstGeom prst="rect">
            <a:avLst/>
          </a:prstGeom>
          <a:noFill/>
          <a:ln w="9525">
            <a:noFill/>
            <a:miter lim="800000"/>
            <a:headEnd/>
            <a:tailEnd/>
          </a:ln>
          <a:effectLst/>
        </p:spPr>
      </p:pic>
      <p:sp>
        <p:nvSpPr>
          <p:cNvPr id="7" name="Title 4"/>
          <p:cNvSpPr>
            <a:spLocks noGrp="1"/>
          </p:cNvSpPr>
          <p:nvPr>
            <p:ph type="title"/>
          </p:nvPr>
        </p:nvSpPr>
        <p:spPr>
          <a:xfrm>
            <a:off x="5715000" y="2029968"/>
            <a:ext cx="2866629" cy="1143000"/>
          </a:xfrm>
          <a:prstGeom prst="borderCallout1">
            <a:avLst>
              <a:gd name="adj1" fmla="val 14750"/>
              <a:gd name="adj2" fmla="val 0"/>
              <a:gd name="adj3" fmla="val 220833"/>
              <a:gd name="adj4" fmla="val -61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000" dirty="0" smtClean="0"/>
              <a:t>Reads </a:t>
            </a:r>
            <a:r>
              <a:rPr lang="en-US" sz="2000" smtClean="0"/>
              <a:t>only 100 </a:t>
            </a:r>
            <a:r>
              <a:rPr lang="en-US" sz="2000" dirty="0" smtClean="0"/>
              <a:t>characters from file pointed by </a:t>
            </a:r>
            <a:r>
              <a:rPr lang="en-US" sz="2000" dirty="0" err="1" smtClean="0"/>
              <a:t>fp</a:t>
            </a:r>
            <a:r>
              <a:rPr lang="en-US" sz="2000" dirty="0" smtClean="0"/>
              <a:t> and stores in string </a:t>
            </a:r>
            <a:r>
              <a:rPr lang="en-US" sz="2000" dirty="0" err="1" smtClean="0"/>
              <a:t>str</a:t>
            </a:r>
            <a:endParaRPr lang="en-IN" sz="2000" dirty="0"/>
          </a:p>
        </p:txBody>
      </p:sp>
    </p:spTree>
    <p:extLst>
      <p:ext uri="{BB962C8B-B14F-4D97-AF65-F5344CB8AC3E}">
        <p14:creationId xmlns:p14="http://schemas.microsoft.com/office/powerpoint/2010/main" val="19611919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0" y="0"/>
            <a:ext cx="9145588" cy="6858000"/>
          </a:xfrm>
        </p:spPr>
        <p:txBody>
          <a:bodyPr/>
          <a:lstStyle/>
          <a:p>
            <a:pPr marL="0" indent="0" algn="ctr">
              <a:buNone/>
            </a:pPr>
            <a:r>
              <a:rPr lang="en-US" sz="2400" b="1" u="sng" dirty="0" smtClean="0"/>
              <a:t>Coding for “HELLO.C”</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lgn="ctr">
              <a:buNone/>
            </a:pPr>
            <a:endParaRPr lang="en-US" sz="1400" b="1" u="sng" dirty="0" smtClean="0"/>
          </a:p>
          <a:p>
            <a:pPr marL="0" indent="0" algn="ctr">
              <a:buNone/>
            </a:pPr>
            <a:endParaRPr lang="en-US" sz="1400" b="1" u="sng" dirty="0"/>
          </a:p>
          <a:p>
            <a:pPr marL="0" indent="0">
              <a:buNone/>
            </a:pPr>
            <a:r>
              <a:rPr lang="en-US" sz="2800" b="1" dirty="0" smtClean="0"/>
              <a:t>    </a:t>
            </a:r>
            <a:r>
              <a:rPr lang="en-US" sz="2800" b="1" u="sng" dirty="0" smtClean="0"/>
              <a:t>Output </a:t>
            </a:r>
            <a:r>
              <a:rPr lang="en-US" sz="2800" b="1" u="sng" dirty="0"/>
              <a:t>of “HELLO.C”</a:t>
            </a:r>
          </a:p>
          <a:p>
            <a:pPr marL="0" indent="0">
              <a:buNone/>
            </a:pPr>
            <a:endParaRPr lang="en-US" sz="1400" b="1" u="sng" dirty="0" smtClean="0"/>
          </a:p>
        </p:txBody>
      </p:sp>
      <p:pic>
        <p:nvPicPr>
          <p:cNvPr id="6" name="Picture 5"/>
          <p:cNvPicPr/>
          <p:nvPr/>
        </p:nvPicPr>
        <p:blipFill>
          <a:blip r:embed="rId2">
            <a:clrChange>
              <a:clrFrom>
                <a:srgbClr val="0000AE"/>
              </a:clrFrom>
              <a:clrTo>
                <a:srgbClr val="0000AE">
                  <a:alpha val="0"/>
                </a:srgbClr>
              </a:clrTo>
            </a:clrChange>
            <a:extLst>
              <a:ext uri="{BEBA8EAE-BF5A-486C-A8C5-ECC9F3942E4B}">
                <a14:imgProps xmlns:a14="http://schemas.microsoft.com/office/drawing/2010/main">
                  <a14:imgLayer r:embed="rId3">
                    <a14:imgEffect>
                      <a14:saturation sat="66000"/>
                    </a14:imgEffect>
                    <a14:imgEffect>
                      <a14:brightnessContrast bright="40000" contrast="20000"/>
                    </a14:imgEffect>
                  </a14:imgLayer>
                </a14:imgProps>
              </a:ext>
            </a:extLst>
          </a:blip>
          <a:srcRect t="8750" r="43716" b="44583"/>
          <a:stretch>
            <a:fillRect/>
          </a:stretch>
        </p:blipFill>
        <p:spPr bwMode="auto">
          <a:xfrm>
            <a:off x="1036320" y="731520"/>
            <a:ext cx="6477000" cy="3203829"/>
          </a:xfrm>
          <a:prstGeom prst="rect">
            <a:avLst/>
          </a:prstGeom>
          <a:noFill/>
          <a:ln w="9525">
            <a:noFill/>
            <a:miter lim="800000"/>
            <a:headEnd/>
            <a:tailEnd/>
          </a:ln>
        </p:spPr>
      </p:pic>
      <p:pic>
        <p:nvPicPr>
          <p:cNvPr id="7" name="Picture 6"/>
          <p:cNvPicPr/>
          <p:nvPr/>
        </p:nvPicPr>
        <p:blipFill>
          <a:blip r:embed="rId4"/>
          <a:srcRect r="79863" b="64728"/>
          <a:stretch>
            <a:fillRect/>
          </a:stretch>
        </p:blipFill>
        <p:spPr bwMode="auto">
          <a:xfrm>
            <a:off x="4274820" y="4148666"/>
            <a:ext cx="3897205" cy="2502935"/>
          </a:xfrm>
          <a:prstGeom prst="rect">
            <a:avLst/>
          </a:prstGeom>
          <a:noFill/>
          <a:ln w="9525">
            <a:noFill/>
            <a:miter lim="800000"/>
            <a:headEnd/>
            <a:tailEnd/>
          </a:ln>
        </p:spPr>
      </p:pic>
    </p:spTree>
    <p:extLst>
      <p:ext uri="{BB962C8B-B14F-4D97-AF65-F5344CB8AC3E}">
        <p14:creationId xmlns:p14="http://schemas.microsoft.com/office/powerpoint/2010/main" val="8530029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71522" cy="6858000"/>
          </a:xfrm>
        </p:spPr>
        <p:txBody>
          <a:bodyPr>
            <a:normAutofit/>
          </a:bodyPr>
          <a:lstStyle/>
          <a:p>
            <a:pPr marL="0" indent="0" algn="ctr">
              <a:buNone/>
            </a:pPr>
            <a:endParaRPr lang="en-US" sz="100" b="1" u="sng" dirty="0" smtClean="0">
              <a:solidFill>
                <a:srgbClr val="002060"/>
              </a:solidFill>
              <a:latin typeface="Arial Black" panose="020B0A04020102020204" pitchFamily="34" charset="0"/>
            </a:endParaRPr>
          </a:p>
          <a:p>
            <a:pPr marL="0" indent="0" algn="ctr">
              <a:buNone/>
            </a:pPr>
            <a:r>
              <a:rPr lang="en-US" sz="5400" b="1" u="sng" dirty="0" smtClean="0">
                <a:solidFill>
                  <a:srgbClr val="002060"/>
                </a:solidFill>
                <a:latin typeface="Arial Black" panose="020B0A04020102020204" pitchFamily="34" charset="0"/>
              </a:rPr>
              <a:t>What is a file????</a:t>
            </a:r>
          </a:p>
          <a:p>
            <a:pPr algn="just">
              <a:buFont typeface="Wingdings" panose="05000000000000000000" pitchFamily="2" charset="2"/>
              <a:buChar char="q"/>
            </a:pPr>
            <a:endParaRPr lang="en-US" sz="2800" dirty="0" smtClean="0">
              <a:latin typeface="Candara" panose="020E0502030303020204" pitchFamily="34" charset="0"/>
            </a:endParaRPr>
          </a:p>
          <a:p>
            <a:pPr algn="just">
              <a:buFont typeface="Wingdings" panose="05000000000000000000" pitchFamily="2" charset="2"/>
              <a:buChar char="q"/>
            </a:pPr>
            <a:r>
              <a:rPr lang="en-US" sz="3200" dirty="0" smtClean="0">
                <a:latin typeface="Candara" panose="020E0502030303020204" pitchFamily="34" charset="0"/>
              </a:rPr>
              <a:t>A file is a collection of data stored on a secondary storage device like a hard disk. </a:t>
            </a:r>
          </a:p>
          <a:p>
            <a:pPr algn="just">
              <a:buFont typeface="Wingdings" panose="05000000000000000000" pitchFamily="2" charset="2"/>
              <a:buChar char="q"/>
            </a:pPr>
            <a:r>
              <a:rPr lang="en-US" sz="3200" dirty="0" smtClean="0">
                <a:latin typeface="Candara" panose="020E0502030303020204" pitchFamily="34" charset="0"/>
              </a:rPr>
              <a:t>Secondary storage devices are permanent storage devices.</a:t>
            </a:r>
          </a:p>
          <a:p>
            <a:pPr algn="just">
              <a:buFont typeface="Wingdings" panose="05000000000000000000" pitchFamily="2" charset="2"/>
              <a:buChar char="q"/>
            </a:pPr>
            <a:r>
              <a:rPr lang="en-US" sz="3200" dirty="0" smtClean="0">
                <a:latin typeface="Candara" panose="020E0502030303020204" pitchFamily="34" charset="0"/>
              </a:rPr>
              <a:t>Entering huge and large amount of data through </a:t>
            </a:r>
            <a:r>
              <a:rPr lang="en-US" sz="3200" b="1" dirty="0" smtClean="0">
                <a:solidFill>
                  <a:srgbClr val="FF0000"/>
                </a:solidFill>
                <a:latin typeface="Candara" panose="020E0502030303020204" pitchFamily="34" charset="0"/>
              </a:rPr>
              <a:t>terminal/</a:t>
            </a:r>
            <a:r>
              <a:rPr lang="en-US" sz="3200" b="1" dirty="0" smtClean="0">
                <a:latin typeface="Candara" panose="020E0502030303020204" pitchFamily="34" charset="0"/>
              </a:rPr>
              <a:t> </a:t>
            </a:r>
            <a:r>
              <a:rPr lang="en-US" sz="3200" b="1" dirty="0" smtClean="0">
                <a:solidFill>
                  <a:srgbClr val="FF0000"/>
                </a:solidFill>
                <a:latin typeface="Candara" panose="020E0502030303020204" pitchFamily="34" charset="0"/>
              </a:rPr>
              <a:t>console Input-Output</a:t>
            </a:r>
            <a:r>
              <a:rPr lang="en-US" sz="3200" dirty="0" smtClean="0">
                <a:solidFill>
                  <a:srgbClr val="FF0000"/>
                </a:solidFill>
                <a:latin typeface="Candara" panose="020E0502030303020204" pitchFamily="34" charset="0"/>
              </a:rPr>
              <a:t> </a:t>
            </a:r>
            <a:r>
              <a:rPr lang="en-US" sz="3200" dirty="0" smtClean="0">
                <a:latin typeface="Candara" panose="020E0502030303020204" pitchFamily="34" charset="0"/>
              </a:rPr>
              <a:t>is not feasible in one go. A better solution is to combine all input data in one </a:t>
            </a:r>
            <a:r>
              <a:rPr lang="en-US" sz="3200" b="1" u="sng" dirty="0" smtClean="0">
                <a:solidFill>
                  <a:srgbClr val="FF0000"/>
                </a:solidFill>
                <a:latin typeface="Candara" panose="020E0502030303020204" pitchFamily="34" charset="0"/>
              </a:rPr>
              <a:t>file</a:t>
            </a:r>
            <a:r>
              <a:rPr lang="en-US" sz="3200" dirty="0" smtClean="0">
                <a:latin typeface="Candara" panose="020E0502030303020204" pitchFamily="34" charset="0"/>
              </a:rPr>
              <a:t> and access that file through another file for various operations like read &amp; write.</a:t>
            </a:r>
          </a:p>
          <a:p>
            <a:pPr marL="0" indent="0" algn="just">
              <a:buNone/>
            </a:pPr>
            <a:endParaRPr lang="en-US" sz="2400" dirty="0" smtClean="0">
              <a:solidFill>
                <a:schemeClr val="accent1">
                  <a:lumMod val="75000"/>
                </a:schemeClr>
              </a:solidFill>
              <a:latin typeface="Candara" panose="020E0502030303020204" pitchFamily="34" charset="0"/>
            </a:endParaRPr>
          </a:p>
          <a:p>
            <a:pPr marL="0" indent="0">
              <a:buNone/>
            </a:pPr>
            <a:endParaRPr lang="en-US" dirty="0" smtClean="0">
              <a:solidFill>
                <a:schemeClr val="accent1">
                  <a:lumMod val="75000"/>
                </a:schemeClr>
              </a:solidFill>
            </a:endParaRPr>
          </a:p>
        </p:txBody>
      </p:sp>
      <p:sp>
        <p:nvSpPr>
          <p:cNvPr id="5" name="Rectangle 4"/>
          <p:cNvSpPr/>
          <p:nvPr/>
        </p:nvSpPr>
        <p:spPr>
          <a:xfrm>
            <a:off x="546134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38215468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0" y="0"/>
            <a:ext cx="9145588" cy="6858000"/>
          </a:xfrm>
        </p:spPr>
        <p:txBody>
          <a:bodyPr/>
          <a:lstStyle/>
          <a:p>
            <a:pPr marL="0" indent="0" algn="ctr">
              <a:buNone/>
            </a:pPr>
            <a:r>
              <a:rPr lang="en-US" sz="3200" b="1" u="sng" dirty="0" smtClean="0"/>
              <a:t>OUTPUT OF </a:t>
            </a:r>
            <a:r>
              <a:rPr lang="en-US" sz="3200" b="1" u="sng" dirty="0" smtClean="0">
                <a:latin typeface="Malgun Gothic" pitchFamily="34" charset="-127"/>
                <a:ea typeface="Malgun Gothic" pitchFamily="34" charset="-127"/>
              </a:rPr>
              <a:t>“FILE3.C” </a:t>
            </a:r>
            <a:r>
              <a:rPr lang="en-US" sz="3200" b="1" u="sng" dirty="0" smtClean="0"/>
              <a:t>reading string from the file “HELLO.C”</a:t>
            </a:r>
          </a:p>
          <a:p>
            <a:endParaRPr lang="en-US" dirty="0"/>
          </a:p>
        </p:txBody>
      </p:sp>
      <p:pic>
        <p:nvPicPr>
          <p:cNvPr id="3" name="Picture 2"/>
          <p:cNvPicPr/>
          <p:nvPr/>
        </p:nvPicPr>
        <p:blipFill>
          <a:blip r:embed="rId2"/>
          <a:srcRect r="50144" b="54860"/>
          <a:stretch>
            <a:fillRect/>
          </a:stretch>
        </p:blipFill>
        <p:spPr bwMode="auto">
          <a:xfrm>
            <a:off x="905946" y="1295400"/>
            <a:ext cx="7091050" cy="4450080"/>
          </a:xfrm>
          <a:prstGeom prst="rect">
            <a:avLst/>
          </a:prstGeom>
          <a:noFill/>
          <a:ln w="9525">
            <a:noFill/>
            <a:miter lim="800000"/>
            <a:headEnd/>
            <a:tailEnd/>
          </a:ln>
        </p:spPr>
      </p:pic>
      <p:sp>
        <p:nvSpPr>
          <p:cNvPr id="5" name="Rectangle 4"/>
          <p:cNvSpPr/>
          <p:nvPr/>
        </p:nvSpPr>
        <p:spPr>
          <a:xfrm>
            <a:off x="558660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22590309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0" y="0"/>
            <a:ext cx="9145588" cy="6858000"/>
          </a:xfrm>
        </p:spPr>
        <p:txBody>
          <a:bodyPr/>
          <a:lstStyle/>
          <a:p>
            <a:pPr marL="0" indent="0">
              <a:buNone/>
            </a:pPr>
            <a:endParaRPr lang="en-US" sz="1050" b="1" u="sng" dirty="0" smtClean="0">
              <a:solidFill>
                <a:srgbClr val="FFFF00"/>
              </a:solidFill>
            </a:endParaRPr>
          </a:p>
          <a:p>
            <a:pPr marL="0" indent="0">
              <a:buNone/>
            </a:pPr>
            <a:r>
              <a:rPr lang="en-US" sz="2800" b="1" u="sng" dirty="0" smtClean="0">
                <a:solidFill>
                  <a:srgbClr val="C00000"/>
                </a:solidFill>
              </a:rPr>
              <a:t>3. </a:t>
            </a:r>
            <a:r>
              <a:rPr lang="en-US" sz="2800" b="1" u="sng" dirty="0" err="1" smtClean="0">
                <a:solidFill>
                  <a:srgbClr val="C00000"/>
                </a:solidFill>
              </a:rPr>
              <a:t>fgetc</a:t>
            </a:r>
            <a:r>
              <a:rPr lang="en-US" sz="2800" b="1" u="sng" dirty="0" smtClean="0">
                <a:solidFill>
                  <a:srgbClr val="C00000"/>
                </a:solidFill>
              </a:rPr>
              <a:t>()-get the character from the file</a:t>
            </a:r>
            <a:endParaRPr lang="en-US" sz="2400" b="1" u="sng" dirty="0">
              <a:solidFill>
                <a:srgbClr val="C00000"/>
              </a:solidFill>
            </a:endParaRPr>
          </a:p>
          <a:p>
            <a:pPr algn="just">
              <a:buFont typeface="Wingdings" panose="05000000000000000000" pitchFamily="2" charset="2"/>
              <a:buChar char="q"/>
            </a:pPr>
            <a:r>
              <a:rPr lang="en-US" sz="2800" dirty="0" smtClean="0">
                <a:latin typeface="Malgun Gothic" pitchFamily="34" charset="-127"/>
                <a:ea typeface="Malgun Gothic" pitchFamily="34" charset="-127"/>
              </a:rPr>
              <a:t>It returns </a:t>
            </a:r>
            <a:r>
              <a:rPr lang="en-US" sz="2800" b="1" dirty="0" smtClean="0">
                <a:solidFill>
                  <a:srgbClr val="FF0000"/>
                </a:solidFill>
                <a:latin typeface="Malgun Gothic" pitchFamily="34" charset="-127"/>
                <a:ea typeface="Malgun Gothic" pitchFamily="34" charset="-127"/>
              </a:rPr>
              <a:t>next char</a:t>
            </a:r>
            <a:r>
              <a:rPr lang="en-US" sz="2800" dirty="0" smtClean="0">
                <a:latin typeface="Malgun Gothic" pitchFamily="34" charset="-127"/>
                <a:ea typeface="Malgun Gothic" pitchFamily="34" charset="-127"/>
              </a:rPr>
              <a:t> from the stream(as it reads one char at a time); or returns </a:t>
            </a:r>
            <a:r>
              <a:rPr lang="en-US" sz="2800" b="1" dirty="0" smtClean="0">
                <a:solidFill>
                  <a:srgbClr val="FF0000"/>
                </a:solidFill>
                <a:latin typeface="Malgun Gothic" pitchFamily="34" charset="-127"/>
                <a:ea typeface="Malgun Gothic" pitchFamily="34" charset="-127"/>
              </a:rPr>
              <a:t>EOF if end of file </a:t>
            </a:r>
            <a:r>
              <a:rPr lang="en-US" sz="2800" dirty="0" smtClean="0">
                <a:latin typeface="Malgun Gothic" pitchFamily="34" charset="-127"/>
                <a:ea typeface="Malgun Gothic" pitchFamily="34" charset="-127"/>
              </a:rPr>
              <a:t>is reached, </a:t>
            </a:r>
            <a:r>
              <a:rPr lang="en-US" sz="2800" b="1" dirty="0" smtClean="0">
                <a:solidFill>
                  <a:srgbClr val="FF0000"/>
                </a:solidFill>
                <a:latin typeface="Malgun Gothic" pitchFamily="34" charset="-127"/>
                <a:ea typeface="Malgun Gothic" pitchFamily="34" charset="-127"/>
              </a:rPr>
              <a:t>or if an error </a:t>
            </a:r>
            <a:r>
              <a:rPr lang="en-US" sz="2800" dirty="0" smtClean="0">
                <a:latin typeface="Malgun Gothic" pitchFamily="34" charset="-127"/>
                <a:ea typeface="Malgun Gothic" pitchFamily="34" charset="-127"/>
              </a:rPr>
              <a:t>occurred.</a:t>
            </a:r>
          </a:p>
          <a:p>
            <a:pPr algn="just">
              <a:buFont typeface="Wingdings" panose="05000000000000000000" pitchFamily="2" charset="2"/>
              <a:buChar char="q"/>
            </a:pPr>
            <a:r>
              <a:rPr lang="en-US" sz="2800" b="1" dirty="0" err="1" smtClean="0">
                <a:latin typeface="Malgun Gothic" pitchFamily="34" charset="-127"/>
                <a:ea typeface="Malgun Gothic" pitchFamily="34" charset="-127"/>
              </a:rPr>
              <a:t>fgetc</a:t>
            </a:r>
            <a:r>
              <a:rPr lang="en-US" sz="2800" b="1" dirty="0" smtClean="0">
                <a:latin typeface="Malgun Gothic" pitchFamily="34" charset="-127"/>
                <a:ea typeface="Malgun Gothic" pitchFamily="34" charset="-127"/>
              </a:rPr>
              <a:t>()</a:t>
            </a:r>
            <a:r>
              <a:rPr lang="en-US" sz="2800" dirty="0" smtClean="0">
                <a:latin typeface="Malgun Gothic" pitchFamily="34" charset="-127"/>
                <a:ea typeface="Malgun Gothic" pitchFamily="34" charset="-127"/>
              </a:rPr>
              <a:t> returns a character read as an </a:t>
            </a:r>
            <a:r>
              <a:rPr lang="en-US" sz="2800" b="1" dirty="0" smtClean="0">
                <a:solidFill>
                  <a:srgbClr val="FF0000"/>
                </a:solidFill>
                <a:latin typeface="Malgun Gothic" pitchFamily="34" charset="-127"/>
                <a:ea typeface="Malgun Gothic" pitchFamily="34" charset="-127"/>
              </a:rPr>
              <a:t>“</a:t>
            </a:r>
            <a:r>
              <a:rPr lang="en-US" sz="2800" b="1" dirty="0" err="1" smtClean="0">
                <a:solidFill>
                  <a:srgbClr val="FF0000"/>
                </a:solidFill>
                <a:latin typeface="Malgun Gothic" pitchFamily="34" charset="-127"/>
                <a:ea typeface="Malgun Gothic" pitchFamily="34" charset="-127"/>
              </a:rPr>
              <a:t>int</a:t>
            </a:r>
            <a:r>
              <a:rPr lang="en-US" sz="2800" b="1" dirty="0" smtClean="0">
                <a:solidFill>
                  <a:srgbClr val="FF0000"/>
                </a:solidFill>
                <a:latin typeface="Malgun Gothic" pitchFamily="34" charset="-127"/>
                <a:ea typeface="Malgun Gothic" pitchFamily="34" charset="-127"/>
              </a:rPr>
              <a:t>” </a:t>
            </a:r>
            <a:r>
              <a:rPr lang="en-US" sz="2800" dirty="0" smtClean="0">
                <a:latin typeface="Malgun Gothic" pitchFamily="34" charset="-127"/>
                <a:ea typeface="Malgun Gothic" pitchFamily="34" charset="-127"/>
              </a:rPr>
              <a:t>or returns </a:t>
            </a:r>
            <a:r>
              <a:rPr lang="en-US" sz="2800" b="1" dirty="0" smtClean="0">
                <a:solidFill>
                  <a:srgbClr val="FF0000"/>
                </a:solidFill>
                <a:latin typeface="Malgun Gothic" pitchFamily="34" charset="-127"/>
                <a:ea typeface="Malgun Gothic" pitchFamily="34" charset="-127"/>
              </a:rPr>
              <a:t>EOF</a:t>
            </a:r>
            <a:r>
              <a:rPr lang="en-US" sz="2800" dirty="0" smtClean="0">
                <a:latin typeface="Malgun Gothic" pitchFamily="34" charset="-127"/>
                <a:ea typeface="Malgun Gothic" pitchFamily="34" charset="-127"/>
              </a:rPr>
              <a:t> if file has ended or if any error occurred.</a:t>
            </a:r>
          </a:p>
          <a:p>
            <a:pPr algn="just">
              <a:buFont typeface="Wingdings" panose="05000000000000000000" pitchFamily="2" charset="2"/>
              <a:buChar char="q"/>
            </a:pPr>
            <a:r>
              <a:rPr lang="en-US" sz="2800" dirty="0" smtClean="0">
                <a:latin typeface="Malgun Gothic" pitchFamily="34" charset="-127"/>
                <a:ea typeface="Malgun Gothic" pitchFamily="34" charset="-127"/>
              </a:rPr>
              <a:t>It </a:t>
            </a:r>
            <a:r>
              <a:rPr lang="en-US" sz="2800" b="1" dirty="0" smtClean="0">
                <a:solidFill>
                  <a:srgbClr val="FF0000"/>
                </a:solidFill>
                <a:latin typeface="Malgun Gothic" pitchFamily="34" charset="-127"/>
                <a:ea typeface="Malgun Gothic" pitchFamily="34" charset="-127"/>
              </a:rPr>
              <a:t>reads one char </a:t>
            </a:r>
            <a:r>
              <a:rPr lang="en-US" sz="2800" dirty="0" smtClean="0">
                <a:latin typeface="Malgun Gothic" pitchFamily="34" charset="-127"/>
                <a:ea typeface="Malgun Gothic" pitchFamily="34" charset="-127"/>
              </a:rPr>
              <a:t>at a time so function increments the file pointer to point to the next char. However if </a:t>
            </a:r>
            <a:r>
              <a:rPr lang="en-US" sz="2800" b="1" dirty="0" smtClean="0">
                <a:solidFill>
                  <a:srgbClr val="FF0000"/>
                </a:solidFill>
                <a:latin typeface="Malgun Gothic" pitchFamily="34" charset="-127"/>
                <a:ea typeface="Malgun Gothic" pitchFamily="34" charset="-127"/>
              </a:rPr>
              <a:t>EOF</a:t>
            </a:r>
            <a:r>
              <a:rPr lang="en-US" sz="2800" dirty="0" smtClean="0">
                <a:latin typeface="Malgun Gothic" pitchFamily="34" charset="-127"/>
                <a:ea typeface="Malgun Gothic" pitchFamily="34" charset="-127"/>
              </a:rPr>
              <a:t> has reached the </a:t>
            </a:r>
            <a:r>
              <a:rPr lang="en-US" sz="2800" b="1" dirty="0" smtClean="0">
                <a:solidFill>
                  <a:srgbClr val="FF0000"/>
                </a:solidFill>
                <a:latin typeface="Malgun Gothic" pitchFamily="34" charset="-127"/>
                <a:ea typeface="Malgun Gothic" pitchFamily="34" charset="-127"/>
              </a:rPr>
              <a:t>EOF</a:t>
            </a:r>
            <a:r>
              <a:rPr lang="en-US" sz="2800" dirty="0" smtClean="0">
                <a:latin typeface="Malgun Gothic" pitchFamily="34" charset="-127"/>
                <a:ea typeface="Malgun Gothic" pitchFamily="34" charset="-127"/>
              </a:rPr>
              <a:t> indicator for the stream is set.</a:t>
            </a:r>
          </a:p>
          <a:p>
            <a:pPr algn="just">
              <a:buFont typeface="Wingdings" panose="05000000000000000000" pitchFamily="2" charset="2"/>
              <a:buChar char="q"/>
            </a:pPr>
            <a:r>
              <a:rPr lang="en-US" sz="2800" b="1" dirty="0" err="1" smtClean="0">
                <a:solidFill>
                  <a:srgbClr val="FF0000"/>
                </a:solidFill>
                <a:latin typeface="Malgun Gothic" pitchFamily="34" charset="-127"/>
                <a:ea typeface="Malgun Gothic" pitchFamily="34" charset="-127"/>
              </a:rPr>
              <a:t>feof</a:t>
            </a:r>
            <a:r>
              <a:rPr lang="en-US" sz="2800" b="1" dirty="0" smtClean="0">
                <a:solidFill>
                  <a:srgbClr val="FF0000"/>
                </a:solidFill>
                <a:latin typeface="Malgun Gothic" pitchFamily="34" charset="-127"/>
                <a:ea typeface="Malgun Gothic" pitchFamily="34" charset="-127"/>
              </a:rPr>
              <a:t>()</a:t>
            </a:r>
            <a:r>
              <a:rPr lang="en-US" sz="2800" dirty="0" smtClean="0">
                <a:latin typeface="Malgun Gothic" pitchFamily="34" charset="-127"/>
                <a:ea typeface="Malgun Gothic" pitchFamily="34" charset="-127"/>
              </a:rPr>
              <a:t> is used to detect </a:t>
            </a:r>
            <a:r>
              <a:rPr lang="en-US" sz="2800" b="1" dirty="0" smtClean="0">
                <a:solidFill>
                  <a:srgbClr val="FF0000"/>
                </a:solidFill>
                <a:latin typeface="Malgun Gothic" pitchFamily="34" charset="-127"/>
                <a:ea typeface="Malgun Gothic" pitchFamily="34" charset="-127"/>
              </a:rPr>
              <a:t>end of file. </a:t>
            </a:r>
            <a:r>
              <a:rPr lang="en-US" sz="2800" b="1" dirty="0" err="1" smtClean="0">
                <a:solidFill>
                  <a:srgbClr val="FF0000"/>
                </a:solidFill>
                <a:latin typeface="Malgun Gothic" pitchFamily="34" charset="-127"/>
                <a:ea typeface="Malgun Gothic" pitchFamily="34" charset="-127"/>
              </a:rPr>
              <a:t>feof</a:t>
            </a:r>
            <a:r>
              <a:rPr lang="en-US" sz="2800" b="1" dirty="0" smtClean="0">
                <a:solidFill>
                  <a:srgbClr val="FF0000"/>
                </a:solidFill>
                <a:latin typeface="Malgun Gothic" pitchFamily="34" charset="-127"/>
                <a:ea typeface="Malgun Gothic" pitchFamily="34" charset="-127"/>
              </a:rPr>
              <a:t>()=0 if no error and </a:t>
            </a:r>
            <a:r>
              <a:rPr lang="en-US" sz="2800" b="1" dirty="0" err="1" smtClean="0">
                <a:solidFill>
                  <a:srgbClr val="FF0000"/>
                </a:solidFill>
                <a:latin typeface="Malgun Gothic" pitchFamily="34" charset="-127"/>
                <a:ea typeface="Malgun Gothic" pitchFamily="34" charset="-127"/>
              </a:rPr>
              <a:t>feof</a:t>
            </a:r>
            <a:r>
              <a:rPr lang="en-US" sz="2800" b="1" dirty="0" smtClean="0">
                <a:solidFill>
                  <a:srgbClr val="FF0000"/>
                </a:solidFill>
                <a:latin typeface="Malgun Gothic" pitchFamily="34" charset="-127"/>
                <a:ea typeface="Malgun Gothic" pitchFamily="34" charset="-127"/>
              </a:rPr>
              <a:t>()=1 if there is an error</a:t>
            </a:r>
            <a:endParaRPr lang="en-US" sz="2800" b="1" dirty="0">
              <a:solidFill>
                <a:srgbClr val="FF0000"/>
              </a:solidFill>
              <a:latin typeface="Malgun Gothic" pitchFamily="34" charset="-127"/>
              <a:ea typeface="Malgun Gothic" pitchFamily="34" charset="-127"/>
            </a:endParaRPr>
          </a:p>
          <a:p>
            <a:pPr marL="0" indent="0">
              <a:buNone/>
            </a:pPr>
            <a:endParaRPr lang="en-US" dirty="0"/>
          </a:p>
          <a:p>
            <a:endParaRPr lang="en-US" dirty="0"/>
          </a:p>
        </p:txBody>
      </p:sp>
      <p:sp>
        <p:nvSpPr>
          <p:cNvPr id="3" name="Rounded Rectangle 2"/>
          <p:cNvSpPr/>
          <p:nvPr/>
        </p:nvSpPr>
        <p:spPr>
          <a:xfrm>
            <a:off x="688713" y="5829406"/>
            <a:ext cx="7873578" cy="57955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800" b="1" dirty="0" smtClean="0">
              <a:solidFill>
                <a:srgbClr val="FF0000"/>
              </a:solidFill>
            </a:endParaRPr>
          </a:p>
          <a:p>
            <a:pPr algn="ctr"/>
            <a:r>
              <a:rPr lang="en-US" sz="2800" b="1" dirty="0" smtClean="0">
                <a:solidFill>
                  <a:srgbClr val="5A020F"/>
                </a:solidFill>
              </a:rPr>
              <a:t>int fgetc(FILE *stream);</a:t>
            </a:r>
          </a:p>
          <a:p>
            <a:pPr algn="ctr"/>
            <a:endParaRPr lang="en-US" sz="2800" b="1" dirty="0">
              <a:solidFill>
                <a:srgbClr val="FF0000"/>
              </a:solidFill>
            </a:endParaRPr>
          </a:p>
        </p:txBody>
      </p:sp>
    </p:spTree>
    <p:extLst>
      <p:ext uri="{BB962C8B-B14F-4D97-AF65-F5344CB8AC3E}">
        <p14:creationId xmlns:p14="http://schemas.microsoft.com/office/powerpoint/2010/main" val="4060296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marL="0" indent="0" algn="ctr">
              <a:buNone/>
            </a:pPr>
            <a:r>
              <a:rPr lang="en-US" sz="2800" b="1" u="sng" dirty="0"/>
              <a:t>Program </a:t>
            </a:r>
            <a:r>
              <a:rPr lang="en-US" sz="2800" b="1" u="sng" dirty="0" smtClean="0">
                <a:latin typeface="Malgun Gothic" pitchFamily="34" charset="-127"/>
                <a:ea typeface="Malgun Gothic" pitchFamily="34" charset="-127"/>
              </a:rPr>
              <a:t>FILE4.C</a:t>
            </a:r>
            <a:r>
              <a:rPr lang="en-US" sz="2800" b="1" u="sng" dirty="0" smtClean="0"/>
              <a:t> showing </a:t>
            </a:r>
            <a:r>
              <a:rPr lang="en-US" sz="2800" b="1" u="sng" dirty="0" err="1" smtClean="0"/>
              <a:t>fgetc</a:t>
            </a:r>
            <a:r>
              <a:rPr lang="en-US" sz="2800" b="1" u="sng" dirty="0" smtClean="0"/>
              <a:t>() </a:t>
            </a:r>
            <a:r>
              <a:rPr lang="en-US" sz="2800" b="1" u="sng" dirty="0"/>
              <a:t>reads the </a:t>
            </a:r>
            <a:r>
              <a:rPr lang="en-US" sz="2800" b="1" u="sng" dirty="0" smtClean="0"/>
              <a:t>character from </a:t>
            </a:r>
            <a:r>
              <a:rPr lang="en-US" sz="2800" b="1" u="sng" dirty="0"/>
              <a:t>the file </a:t>
            </a:r>
            <a:r>
              <a:rPr lang="en-US" sz="2800" b="1" u="sng" dirty="0" smtClean="0"/>
              <a:t>“fil.txt”.</a:t>
            </a:r>
          </a:p>
          <a:p>
            <a:pPr marL="0" indent="0">
              <a:buNone/>
            </a:pPr>
            <a:endParaRPr lang="en-US" b="1" u="sng" dirty="0"/>
          </a:p>
          <a:p>
            <a:pPr marL="0" indent="0">
              <a:buNone/>
            </a:pPr>
            <a:endParaRPr lang="en-US" dirty="0"/>
          </a:p>
        </p:txBody>
      </p:sp>
      <p:pic>
        <p:nvPicPr>
          <p:cNvPr id="2050" name="Picture 2"/>
          <p:cNvPicPr>
            <a:picLocks noChangeAspect="1" noChangeArrowheads="1"/>
          </p:cNvPicPr>
          <p:nvPr/>
        </p:nvPicPr>
        <p:blipFill>
          <a:blip r:embed="rId2">
            <a:clrChange>
              <a:clrFrom>
                <a:srgbClr val="0000AE"/>
              </a:clrFrom>
              <a:clrTo>
                <a:srgbClr val="0000AE">
                  <a:alpha val="0"/>
                </a:srgbClr>
              </a:clrTo>
            </a:clrChange>
            <a:extLst>
              <a:ext uri="{BEBA8EAE-BF5A-486C-A8C5-ECC9F3942E4B}">
                <a14:imgProps xmlns:a14="http://schemas.microsoft.com/office/drawing/2010/main">
                  <a14:imgLayer r:embed="rId3">
                    <a14:imgEffect>
                      <a14:saturation sat="66000"/>
                    </a14:imgEffect>
                    <a14:imgEffect>
                      <a14:brightnessContrast bright="40000" contrast="20000"/>
                    </a14:imgEffect>
                  </a14:imgLayer>
                </a14:imgProps>
              </a:ext>
            </a:extLst>
          </a:blip>
          <a:srcRect t="11033" r="33594" b="15962"/>
          <a:stretch>
            <a:fillRect/>
          </a:stretch>
        </p:blipFill>
        <p:spPr bwMode="auto">
          <a:xfrm>
            <a:off x="213359" y="960120"/>
            <a:ext cx="8816487" cy="5684520"/>
          </a:xfrm>
          <a:prstGeom prst="rect">
            <a:avLst/>
          </a:prstGeom>
          <a:noFill/>
          <a:ln w="9525">
            <a:noFill/>
            <a:miter lim="800000"/>
            <a:headEnd/>
            <a:tailEnd/>
          </a:ln>
          <a:effectLst/>
        </p:spPr>
      </p:pic>
      <p:sp>
        <p:nvSpPr>
          <p:cNvPr id="10" name="Line Callout 1 9"/>
          <p:cNvSpPr/>
          <p:nvPr/>
        </p:nvSpPr>
        <p:spPr>
          <a:xfrm>
            <a:off x="5821680" y="2087880"/>
            <a:ext cx="2255520" cy="1249680"/>
          </a:xfrm>
          <a:prstGeom prst="borderCallout1">
            <a:avLst>
              <a:gd name="adj1" fmla="val 34540"/>
              <a:gd name="adj2" fmla="val -225"/>
              <a:gd name="adj3" fmla="val 177712"/>
              <a:gd name="adj4" fmla="val -572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 detecting end of file. Also It returns </a:t>
            </a:r>
            <a:r>
              <a:rPr lang="en-US" dirty="0"/>
              <a:t>O</a:t>
            </a:r>
            <a:r>
              <a:rPr lang="en-US" dirty="0" smtClean="0"/>
              <a:t> if end of file has not reached.</a:t>
            </a:r>
            <a:endParaRPr lang="en-IN" dirty="0"/>
          </a:p>
        </p:txBody>
      </p:sp>
      <p:sp>
        <p:nvSpPr>
          <p:cNvPr id="11" name="Line Callout 1 10"/>
          <p:cNvSpPr/>
          <p:nvPr/>
        </p:nvSpPr>
        <p:spPr>
          <a:xfrm>
            <a:off x="5257800" y="5425440"/>
            <a:ext cx="2240280" cy="822960"/>
          </a:xfrm>
          <a:prstGeom prst="borderCallout1">
            <a:avLst>
              <a:gd name="adj1" fmla="val 24306"/>
              <a:gd name="adj2" fmla="val 1191"/>
              <a:gd name="adj3" fmla="val -46389"/>
              <a:gd name="adj4" fmla="val -580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Converting to char as it reads </a:t>
            </a:r>
            <a:r>
              <a:rPr lang="en-US" dirty="0" err="1" smtClean="0"/>
              <a:t>int</a:t>
            </a:r>
            <a:endParaRPr lang="en-IN" dirty="0"/>
          </a:p>
        </p:txBody>
      </p:sp>
    </p:spTree>
    <p:extLst>
      <p:ext uri="{BB962C8B-B14F-4D97-AF65-F5344CB8AC3E}">
        <p14:creationId xmlns:p14="http://schemas.microsoft.com/office/powerpoint/2010/main" val="30013217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marL="0" indent="0" algn="ctr">
              <a:buNone/>
            </a:pPr>
            <a:r>
              <a:rPr lang="en-US" sz="2800" b="1" u="sng" dirty="0" smtClean="0"/>
              <a:t>File “fil.txt” which is a text file opened in notepad</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sz="1050" dirty="0" smtClean="0"/>
          </a:p>
          <a:p>
            <a:pPr marL="0" indent="0" algn="ctr">
              <a:buNone/>
            </a:pPr>
            <a:r>
              <a:rPr lang="en-US" sz="2800" b="1" u="sng" dirty="0" smtClean="0"/>
              <a:t>Output of </a:t>
            </a:r>
            <a:r>
              <a:rPr lang="en-US" sz="2800" b="1" u="sng" dirty="0" smtClean="0">
                <a:latin typeface="Malgun Gothic" pitchFamily="34" charset="-127"/>
                <a:ea typeface="Malgun Gothic" pitchFamily="34" charset="-127"/>
              </a:rPr>
              <a:t>“FILE4.C” </a:t>
            </a:r>
            <a:r>
              <a:rPr lang="en-US" sz="2800" b="1" u="sng" dirty="0" smtClean="0"/>
              <a:t>reading the contents of “fil.txt” file</a:t>
            </a:r>
          </a:p>
          <a:p>
            <a:pPr marL="0" indent="0" algn="ctr">
              <a:buNone/>
            </a:pPr>
            <a:endParaRPr lang="en-US" dirty="0" smtClean="0"/>
          </a:p>
          <a:p>
            <a:pPr marL="0" indent="0" algn="ctr">
              <a:buNone/>
            </a:pPr>
            <a:endParaRPr lang="en-US" dirty="0"/>
          </a:p>
          <a:p>
            <a:pPr marL="0" indent="0" algn="ctr">
              <a:buNone/>
            </a:pPr>
            <a:endParaRPr lang="en-US" dirty="0"/>
          </a:p>
        </p:txBody>
      </p:sp>
      <p:pic>
        <p:nvPicPr>
          <p:cNvPr id="6" name="Picture 5"/>
          <p:cNvPicPr/>
          <p:nvPr/>
        </p:nvPicPr>
        <p:blipFill rotWithShape="1">
          <a:blip r:embed="rId2"/>
          <a:srcRect r="75502" b="82525"/>
          <a:stretch/>
        </p:blipFill>
        <p:spPr bwMode="auto">
          <a:xfrm>
            <a:off x="1397706" y="822961"/>
            <a:ext cx="6481374" cy="2042159"/>
          </a:xfrm>
          <a:prstGeom prst="rect">
            <a:avLst/>
          </a:prstGeom>
          <a:noFill/>
          <a:ln>
            <a:noFill/>
          </a:ln>
          <a:extLst>
            <a:ext uri="{53640926-AAD7-44D8-BBD7-CCE9431645EC}">
              <a14:shadowObscured xmlns:a14="http://schemas.microsoft.com/office/drawing/2010/main"/>
            </a:ext>
          </a:extLst>
        </p:spPr>
      </p:pic>
      <p:pic>
        <p:nvPicPr>
          <p:cNvPr id="1026" name="Picture 2"/>
          <p:cNvPicPr>
            <a:picLocks noChangeAspect="1" noChangeArrowheads="1"/>
          </p:cNvPicPr>
          <p:nvPr/>
        </p:nvPicPr>
        <p:blipFill>
          <a:blip r:embed="rId3"/>
          <a:srcRect r="51942" b="75728"/>
          <a:stretch>
            <a:fillRect/>
          </a:stretch>
        </p:blipFill>
        <p:spPr bwMode="auto">
          <a:xfrm>
            <a:off x="1386840" y="3985260"/>
            <a:ext cx="6497726" cy="2461260"/>
          </a:xfrm>
          <a:prstGeom prst="rect">
            <a:avLst/>
          </a:prstGeom>
          <a:noFill/>
          <a:ln w="9525">
            <a:noFill/>
            <a:miter lim="800000"/>
            <a:headEnd/>
            <a:tailEnd/>
          </a:ln>
          <a:effectLst/>
        </p:spPr>
      </p:pic>
    </p:spTree>
    <p:extLst>
      <p:ext uri="{BB962C8B-B14F-4D97-AF65-F5344CB8AC3E}">
        <p14:creationId xmlns:p14="http://schemas.microsoft.com/office/powerpoint/2010/main" val="13063605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normAutofit fontScale="92500" lnSpcReduction="10000"/>
          </a:bodyPr>
          <a:lstStyle/>
          <a:p>
            <a:pPr marL="0" indent="0">
              <a:buNone/>
            </a:pPr>
            <a:endParaRPr lang="en-US" sz="1050" dirty="0" smtClean="0"/>
          </a:p>
          <a:p>
            <a:pPr marL="0" indent="0">
              <a:buNone/>
            </a:pPr>
            <a:r>
              <a:rPr lang="en-US" sz="2800" b="1" u="sng" dirty="0" smtClean="0">
                <a:solidFill>
                  <a:srgbClr val="C00000"/>
                </a:solidFill>
              </a:rPr>
              <a:t>4. </a:t>
            </a:r>
            <a:r>
              <a:rPr lang="en-US" sz="2800" b="1" u="sng" dirty="0" err="1" smtClean="0">
                <a:solidFill>
                  <a:srgbClr val="C00000"/>
                </a:solidFill>
              </a:rPr>
              <a:t>fread</a:t>
            </a:r>
            <a:r>
              <a:rPr lang="en-US" sz="2800" b="1" u="sng" dirty="0" smtClean="0">
                <a:solidFill>
                  <a:srgbClr val="C00000"/>
                </a:solidFill>
              </a:rPr>
              <a:t>()- reads data from the files</a:t>
            </a:r>
          </a:p>
          <a:p>
            <a:pPr marL="0" indent="0" algn="just">
              <a:buFont typeface="Wingdings" pitchFamily="2" charset="2"/>
              <a:buChar char="q"/>
            </a:pPr>
            <a:r>
              <a:rPr lang="en-US" sz="2800" dirty="0" smtClean="0">
                <a:solidFill>
                  <a:srgbClr val="FFC000"/>
                </a:solidFill>
                <a:latin typeface="Consolas" pitchFamily="49" charset="0"/>
                <a:cs typeface="Consolas" pitchFamily="49" charset="0"/>
              </a:rPr>
              <a:t> </a:t>
            </a:r>
            <a:r>
              <a:rPr lang="en-US" sz="2800" dirty="0" smtClean="0">
                <a:latin typeface="Segoe Print" pitchFamily="2" charset="0"/>
                <a:ea typeface="Meiryo UI" pitchFamily="34" charset="-128"/>
                <a:cs typeface="Meiryo UI" pitchFamily="34" charset="-128"/>
              </a:rPr>
              <a:t>It reads </a:t>
            </a:r>
            <a:r>
              <a:rPr lang="en-US" sz="2800" b="1" dirty="0" smtClean="0">
                <a:solidFill>
                  <a:srgbClr val="FF0000"/>
                </a:solidFill>
                <a:latin typeface="Segoe Print" pitchFamily="2" charset="0"/>
                <a:ea typeface="Meiryo UI" pitchFamily="34" charset="-128"/>
                <a:cs typeface="Meiryo UI" pitchFamily="34" charset="-128"/>
              </a:rPr>
              <a:t>‘num</a:t>
            </a:r>
            <a:r>
              <a:rPr lang="en-US" sz="2800" dirty="0" smtClean="0">
                <a:solidFill>
                  <a:srgbClr val="FF0000"/>
                </a:solidFill>
                <a:latin typeface="Segoe Print" pitchFamily="2" charset="0"/>
                <a:ea typeface="Meiryo UI" pitchFamily="34" charset="-128"/>
                <a:cs typeface="Meiryo UI" pitchFamily="34" charset="-128"/>
              </a:rPr>
              <a:t>’ </a:t>
            </a:r>
            <a:r>
              <a:rPr lang="en-US" sz="2800" b="1" dirty="0" smtClean="0">
                <a:solidFill>
                  <a:srgbClr val="FF0000"/>
                </a:solidFill>
                <a:latin typeface="Segoe Print" pitchFamily="2" charset="0"/>
                <a:ea typeface="Meiryo UI" pitchFamily="34" charset="-128"/>
                <a:cs typeface="Meiryo UI" pitchFamily="34" charset="-128"/>
              </a:rPr>
              <a:t>number of objects</a:t>
            </a:r>
            <a:r>
              <a:rPr lang="en-US" sz="2800" dirty="0" smtClean="0">
                <a:latin typeface="Segoe Print" pitchFamily="2" charset="0"/>
                <a:ea typeface="Meiryo UI" pitchFamily="34" charset="-128"/>
                <a:cs typeface="Meiryo UI" pitchFamily="34" charset="-128"/>
              </a:rPr>
              <a:t>(where each object is of size bytes) &amp; </a:t>
            </a:r>
            <a:r>
              <a:rPr lang="en-US" sz="2800" b="1" dirty="0" smtClean="0">
                <a:latin typeface="Segoe Print" pitchFamily="2" charset="0"/>
                <a:ea typeface="Meiryo UI" pitchFamily="34" charset="-128"/>
                <a:cs typeface="Meiryo UI" pitchFamily="34" charset="-128"/>
              </a:rPr>
              <a:t>places them </a:t>
            </a:r>
            <a:r>
              <a:rPr lang="en-US" sz="2800" dirty="0" smtClean="0">
                <a:latin typeface="Segoe Print" pitchFamily="2" charset="0"/>
                <a:ea typeface="Meiryo UI" pitchFamily="34" charset="-128"/>
                <a:cs typeface="Meiryo UI" pitchFamily="34" charset="-128"/>
              </a:rPr>
              <a:t>into a array pointed to by </a:t>
            </a:r>
            <a:r>
              <a:rPr lang="en-US" sz="2800" b="1" dirty="0" smtClean="0">
                <a:solidFill>
                  <a:srgbClr val="FF0000"/>
                </a:solidFill>
                <a:latin typeface="Segoe Print" pitchFamily="2" charset="0"/>
                <a:ea typeface="Meiryo UI" pitchFamily="34" charset="-128"/>
                <a:cs typeface="Meiryo UI" pitchFamily="34" charset="-128"/>
              </a:rPr>
              <a:t>str</a:t>
            </a:r>
            <a:r>
              <a:rPr lang="en-US" sz="2800" dirty="0" smtClean="0">
                <a:latin typeface="Segoe Print" pitchFamily="2" charset="0"/>
                <a:ea typeface="Meiryo UI" pitchFamily="34" charset="-128"/>
                <a:cs typeface="Meiryo UI" pitchFamily="34" charset="-128"/>
              </a:rPr>
              <a:t>. The data is read from the given input stream. </a:t>
            </a:r>
          </a:p>
          <a:p>
            <a:pPr marL="0" indent="0" algn="just">
              <a:buFont typeface="Wingdings" pitchFamily="2" charset="2"/>
              <a:buChar char="q"/>
            </a:pPr>
            <a:endParaRPr lang="en-US" sz="2800" dirty="0" smtClean="0">
              <a:latin typeface="Segoe Print" pitchFamily="2" charset="0"/>
              <a:ea typeface="Meiryo UI" pitchFamily="34" charset="-128"/>
              <a:cs typeface="Meiryo UI" pitchFamily="34" charset="-128"/>
            </a:endParaRPr>
          </a:p>
          <a:p>
            <a:pPr marL="0" indent="0" algn="just">
              <a:buNone/>
            </a:pPr>
            <a:endParaRPr lang="en-US" sz="2800" dirty="0" smtClean="0">
              <a:latin typeface="Segoe Print" pitchFamily="2" charset="0"/>
              <a:ea typeface="Meiryo UI" pitchFamily="34" charset="-128"/>
              <a:cs typeface="Meiryo UI" pitchFamily="34" charset="-128"/>
            </a:endParaRPr>
          </a:p>
          <a:p>
            <a:pPr marL="0" indent="0" algn="just">
              <a:buFont typeface="Wingdings" pitchFamily="2" charset="2"/>
              <a:buChar char="q"/>
            </a:pPr>
            <a:r>
              <a:rPr lang="en-US" sz="2800" dirty="0" smtClean="0">
                <a:latin typeface="Segoe Print" pitchFamily="2" charset="0"/>
                <a:ea typeface="Meiryo UI" pitchFamily="34" charset="-128"/>
                <a:cs typeface="Meiryo UI" pitchFamily="34" charset="-128"/>
              </a:rPr>
              <a:t> On reading file successfully </a:t>
            </a:r>
            <a:r>
              <a:rPr lang="en-US" sz="2800" dirty="0" err="1" smtClean="0">
                <a:latin typeface="Segoe Print" pitchFamily="2" charset="0"/>
                <a:ea typeface="Meiryo UI" pitchFamily="34" charset="-128"/>
                <a:cs typeface="Meiryo UI" pitchFamily="34" charset="-128"/>
              </a:rPr>
              <a:t>fread</a:t>
            </a:r>
            <a:r>
              <a:rPr lang="en-US" sz="2800" dirty="0" smtClean="0">
                <a:latin typeface="Segoe Print" pitchFamily="2" charset="0"/>
                <a:ea typeface="Meiryo UI" pitchFamily="34" charset="-128"/>
                <a:cs typeface="Meiryo UI" pitchFamily="34" charset="-128"/>
              </a:rPr>
              <a:t>() </a:t>
            </a:r>
            <a:r>
              <a:rPr lang="en-US" sz="2800" b="1" dirty="0" smtClean="0">
                <a:solidFill>
                  <a:srgbClr val="FF0000"/>
                </a:solidFill>
                <a:latin typeface="Segoe Print" pitchFamily="2" charset="0"/>
                <a:ea typeface="Meiryo UI" pitchFamily="34" charset="-128"/>
                <a:cs typeface="Meiryo UI" pitchFamily="34" charset="-128"/>
              </a:rPr>
              <a:t>returns number of bytes</a:t>
            </a:r>
            <a:r>
              <a:rPr lang="en-US" sz="2800" dirty="0" smtClean="0">
                <a:solidFill>
                  <a:srgbClr val="FF0000"/>
                </a:solidFill>
                <a:latin typeface="Segoe Print" pitchFamily="2" charset="0"/>
                <a:ea typeface="Meiryo UI" pitchFamily="34" charset="-128"/>
                <a:cs typeface="Meiryo UI" pitchFamily="34" charset="-128"/>
              </a:rPr>
              <a:t> </a:t>
            </a:r>
            <a:r>
              <a:rPr lang="en-US" sz="2800" dirty="0" smtClean="0">
                <a:latin typeface="Segoe Print" pitchFamily="2" charset="0"/>
                <a:ea typeface="Meiryo UI" pitchFamily="34" charset="-128"/>
                <a:cs typeface="Meiryo UI" pitchFamily="34" charset="-128"/>
              </a:rPr>
              <a:t>successfully read. The number of objects will be less than “num” If an error occurred or EOF has reached before. </a:t>
            </a:r>
          </a:p>
          <a:p>
            <a:pPr marL="0" indent="0" algn="just">
              <a:buFont typeface="Wingdings" pitchFamily="2" charset="2"/>
              <a:buChar char="q"/>
            </a:pPr>
            <a:r>
              <a:rPr lang="en-US" sz="2800" dirty="0" smtClean="0">
                <a:latin typeface="Segoe Print" pitchFamily="2" charset="0"/>
                <a:ea typeface="Meiryo UI" pitchFamily="34" charset="-128"/>
                <a:cs typeface="Meiryo UI" pitchFamily="34" charset="-128"/>
              </a:rPr>
              <a:t> If </a:t>
            </a:r>
            <a:r>
              <a:rPr lang="en-US" sz="2800" b="1" dirty="0" smtClean="0">
                <a:latin typeface="Segoe Print" pitchFamily="2" charset="0"/>
                <a:ea typeface="Meiryo UI" pitchFamily="34" charset="-128"/>
                <a:cs typeface="Meiryo UI" pitchFamily="34" charset="-128"/>
              </a:rPr>
              <a:t>“num”</a:t>
            </a:r>
            <a:r>
              <a:rPr lang="en-US" sz="2800" dirty="0" smtClean="0">
                <a:latin typeface="Segoe Print" pitchFamily="2" charset="0"/>
                <a:ea typeface="Meiryo UI" pitchFamily="34" charset="-128"/>
                <a:cs typeface="Meiryo UI" pitchFamily="34" charset="-128"/>
              </a:rPr>
              <a:t> is set to </a:t>
            </a:r>
            <a:r>
              <a:rPr lang="en-US" sz="2800" b="1" dirty="0" smtClean="0">
                <a:solidFill>
                  <a:srgbClr val="FF0000"/>
                </a:solidFill>
                <a:latin typeface="Segoe Print" pitchFamily="2" charset="0"/>
                <a:ea typeface="Meiryo UI" pitchFamily="34" charset="-128"/>
                <a:cs typeface="Meiryo UI" pitchFamily="34" charset="-128"/>
              </a:rPr>
              <a:t>0</a:t>
            </a:r>
            <a:r>
              <a:rPr lang="en-US" sz="2800" dirty="0" smtClean="0">
                <a:latin typeface="Segoe Print" pitchFamily="2" charset="0"/>
                <a:ea typeface="Meiryo UI" pitchFamily="34" charset="-128"/>
                <a:cs typeface="Meiryo UI" pitchFamily="34" charset="-128"/>
              </a:rPr>
              <a:t> then </a:t>
            </a:r>
            <a:r>
              <a:rPr lang="en-US" sz="2800" b="1" dirty="0" err="1" smtClean="0">
                <a:solidFill>
                  <a:srgbClr val="FF0000"/>
                </a:solidFill>
                <a:latin typeface="Segoe Print" pitchFamily="2" charset="0"/>
                <a:ea typeface="Meiryo UI" pitchFamily="34" charset="-128"/>
                <a:cs typeface="Meiryo UI" pitchFamily="34" charset="-128"/>
              </a:rPr>
              <a:t>fread</a:t>
            </a:r>
            <a:r>
              <a:rPr lang="en-US" sz="2800" b="1" dirty="0" smtClean="0">
                <a:solidFill>
                  <a:srgbClr val="FF0000"/>
                </a:solidFill>
                <a:latin typeface="Segoe Print" pitchFamily="2" charset="0"/>
                <a:ea typeface="Meiryo UI" pitchFamily="34" charset="-128"/>
                <a:cs typeface="Meiryo UI" pitchFamily="34" charset="-128"/>
              </a:rPr>
              <a:t>() </a:t>
            </a:r>
            <a:r>
              <a:rPr lang="en-US" sz="2800" dirty="0" smtClean="0">
                <a:latin typeface="Segoe Print" pitchFamily="2" charset="0"/>
                <a:ea typeface="Meiryo UI" pitchFamily="34" charset="-128"/>
                <a:cs typeface="Meiryo UI" pitchFamily="34" charset="-128"/>
              </a:rPr>
              <a:t>will </a:t>
            </a:r>
            <a:r>
              <a:rPr lang="en-US" sz="2800" b="1" dirty="0" smtClean="0">
                <a:solidFill>
                  <a:srgbClr val="FF0000"/>
                </a:solidFill>
                <a:latin typeface="Segoe Print" pitchFamily="2" charset="0"/>
                <a:ea typeface="Meiryo UI" pitchFamily="34" charset="-128"/>
                <a:cs typeface="Meiryo UI" pitchFamily="34" charset="-128"/>
              </a:rPr>
              <a:t>return 0</a:t>
            </a:r>
            <a:r>
              <a:rPr lang="en-US" sz="2800" dirty="0" smtClean="0">
                <a:latin typeface="Segoe Print" pitchFamily="2" charset="0"/>
                <a:ea typeface="Meiryo UI" pitchFamily="34" charset="-128"/>
                <a:cs typeface="Meiryo UI" pitchFamily="34" charset="-128"/>
              </a:rPr>
              <a:t> &amp; the contents of </a:t>
            </a:r>
            <a:r>
              <a:rPr lang="en-US" sz="2800" dirty="0" err="1" smtClean="0">
                <a:latin typeface="Segoe Print" pitchFamily="2" charset="0"/>
                <a:ea typeface="Meiryo UI" pitchFamily="34" charset="-128"/>
                <a:cs typeface="Meiryo UI" pitchFamily="34" charset="-128"/>
              </a:rPr>
              <a:t>str</a:t>
            </a:r>
            <a:r>
              <a:rPr lang="en-US" sz="2800" dirty="0" smtClean="0">
                <a:latin typeface="Segoe Print" pitchFamily="2" charset="0"/>
                <a:ea typeface="Meiryo UI" pitchFamily="34" charset="-128"/>
                <a:cs typeface="Meiryo UI" pitchFamily="34" charset="-128"/>
              </a:rPr>
              <a:t> &amp; state of stream remains unchanged.</a:t>
            </a:r>
          </a:p>
          <a:p>
            <a:pPr marL="0" indent="0" algn="just">
              <a:buFont typeface="Wingdings" pitchFamily="2" charset="2"/>
              <a:buChar char="q"/>
            </a:pPr>
            <a:r>
              <a:rPr lang="en-US" sz="2800" dirty="0" smtClean="0">
                <a:latin typeface="Segoe Print" pitchFamily="2" charset="0"/>
                <a:ea typeface="Meiryo UI" pitchFamily="34" charset="-128"/>
                <a:cs typeface="Meiryo UI" pitchFamily="34" charset="-128"/>
              </a:rPr>
              <a:t> </a:t>
            </a:r>
            <a:r>
              <a:rPr lang="en-US" sz="2800" dirty="0" err="1" smtClean="0">
                <a:solidFill>
                  <a:srgbClr val="FF0000"/>
                </a:solidFill>
                <a:latin typeface="Segoe Print" pitchFamily="2" charset="0"/>
                <a:ea typeface="Meiryo UI" pitchFamily="34" charset="-128"/>
                <a:cs typeface="Meiryo UI" pitchFamily="34" charset="-128"/>
              </a:rPr>
              <a:t>fread</a:t>
            </a:r>
            <a:r>
              <a:rPr lang="en-US" sz="2800" dirty="0" smtClean="0">
                <a:solidFill>
                  <a:srgbClr val="FF0000"/>
                </a:solidFill>
                <a:latin typeface="Segoe Print" pitchFamily="2" charset="0"/>
                <a:ea typeface="Meiryo UI" pitchFamily="34" charset="-128"/>
                <a:cs typeface="Meiryo UI" pitchFamily="34" charset="-128"/>
              </a:rPr>
              <a:t>() </a:t>
            </a:r>
            <a:r>
              <a:rPr lang="en-US" sz="2800" dirty="0" smtClean="0">
                <a:latin typeface="Segoe Print" pitchFamily="2" charset="0"/>
                <a:ea typeface="Meiryo UI" pitchFamily="34" charset="-128"/>
                <a:cs typeface="Meiryo UI" pitchFamily="34" charset="-128"/>
              </a:rPr>
              <a:t>cannot </a:t>
            </a:r>
            <a:r>
              <a:rPr lang="en-US" sz="2800" b="1" dirty="0" smtClean="0">
                <a:solidFill>
                  <a:srgbClr val="FF0000"/>
                </a:solidFill>
                <a:latin typeface="Segoe Print" pitchFamily="2" charset="0"/>
                <a:ea typeface="Meiryo UI" pitchFamily="34" charset="-128"/>
                <a:cs typeface="Meiryo UI" pitchFamily="34" charset="-128"/>
              </a:rPr>
              <a:t>distinguish</a:t>
            </a:r>
            <a:r>
              <a:rPr lang="en-US" sz="2800" dirty="0" smtClean="0">
                <a:latin typeface="Segoe Print" pitchFamily="2" charset="0"/>
                <a:ea typeface="Meiryo UI" pitchFamily="34" charset="-128"/>
                <a:cs typeface="Meiryo UI" pitchFamily="34" charset="-128"/>
              </a:rPr>
              <a:t> between </a:t>
            </a:r>
            <a:r>
              <a:rPr lang="en-US" sz="2800" b="1" dirty="0" smtClean="0">
                <a:solidFill>
                  <a:srgbClr val="FF0000"/>
                </a:solidFill>
                <a:latin typeface="Segoe Print" pitchFamily="2" charset="0"/>
                <a:ea typeface="Meiryo UI" pitchFamily="34" charset="-128"/>
                <a:cs typeface="Meiryo UI" pitchFamily="34" charset="-128"/>
              </a:rPr>
              <a:t>EOF</a:t>
            </a:r>
            <a:r>
              <a:rPr lang="en-US" sz="2800" dirty="0" smtClean="0">
                <a:solidFill>
                  <a:srgbClr val="FF0000"/>
                </a:solidFill>
                <a:latin typeface="Segoe Print" pitchFamily="2" charset="0"/>
                <a:ea typeface="Meiryo UI" pitchFamily="34" charset="-128"/>
                <a:cs typeface="Meiryo UI" pitchFamily="34" charset="-128"/>
              </a:rPr>
              <a:t> or </a:t>
            </a:r>
            <a:r>
              <a:rPr lang="en-US" sz="2800" b="1" dirty="0" smtClean="0">
                <a:solidFill>
                  <a:srgbClr val="FF0000"/>
                </a:solidFill>
                <a:latin typeface="Segoe Print" pitchFamily="2" charset="0"/>
                <a:ea typeface="Meiryo UI" pitchFamily="34" charset="-128"/>
                <a:cs typeface="Meiryo UI" pitchFamily="34" charset="-128"/>
              </a:rPr>
              <a:t>error</a:t>
            </a:r>
            <a:r>
              <a:rPr lang="en-US" sz="2800" dirty="0" smtClean="0">
                <a:solidFill>
                  <a:srgbClr val="FF0000"/>
                </a:solidFill>
                <a:latin typeface="Segoe Print" pitchFamily="2" charset="0"/>
                <a:ea typeface="Meiryo UI" pitchFamily="34" charset="-128"/>
                <a:cs typeface="Meiryo UI" pitchFamily="34" charset="-128"/>
              </a:rPr>
              <a:t> </a:t>
            </a:r>
            <a:r>
              <a:rPr lang="en-US" sz="2800" dirty="0" smtClean="0">
                <a:latin typeface="Segoe Print" pitchFamily="2" charset="0"/>
                <a:ea typeface="Meiryo UI" pitchFamily="34" charset="-128"/>
                <a:cs typeface="Meiryo UI" pitchFamily="34" charset="-128"/>
              </a:rPr>
              <a:t>so programmer must use </a:t>
            </a:r>
            <a:r>
              <a:rPr lang="en-US" sz="2800" b="1" dirty="0" err="1" smtClean="0">
                <a:solidFill>
                  <a:srgbClr val="FF0000"/>
                </a:solidFill>
                <a:latin typeface="Segoe Print" pitchFamily="2" charset="0"/>
                <a:ea typeface="Meiryo UI" pitchFamily="34" charset="-128"/>
                <a:cs typeface="Meiryo UI" pitchFamily="34" charset="-128"/>
              </a:rPr>
              <a:t>feof</a:t>
            </a:r>
            <a:r>
              <a:rPr lang="en-US" sz="2800" b="1" dirty="0" smtClean="0">
                <a:solidFill>
                  <a:srgbClr val="FF0000"/>
                </a:solidFill>
                <a:latin typeface="Segoe Print" pitchFamily="2" charset="0"/>
                <a:ea typeface="Meiryo UI" pitchFamily="34" charset="-128"/>
                <a:cs typeface="Meiryo UI" pitchFamily="34" charset="-128"/>
              </a:rPr>
              <a:t>() or </a:t>
            </a:r>
            <a:r>
              <a:rPr lang="en-US" sz="2800" b="1" dirty="0" err="1" smtClean="0">
                <a:solidFill>
                  <a:srgbClr val="FF0000"/>
                </a:solidFill>
                <a:latin typeface="Segoe Print" pitchFamily="2" charset="0"/>
                <a:ea typeface="Meiryo UI" pitchFamily="34" charset="-128"/>
                <a:cs typeface="Meiryo UI" pitchFamily="34" charset="-128"/>
              </a:rPr>
              <a:t>ferror</a:t>
            </a:r>
            <a:r>
              <a:rPr lang="en-US" sz="2800" b="1" dirty="0" smtClean="0">
                <a:solidFill>
                  <a:srgbClr val="FF0000"/>
                </a:solidFill>
                <a:latin typeface="Segoe Print" pitchFamily="2" charset="0"/>
                <a:ea typeface="Meiryo UI" pitchFamily="34" charset="-128"/>
                <a:cs typeface="Meiryo UI" pitchFamily="34" charset="-128"/>
              </a:rPr>
              <a:t>() </a:t>
            </a:r>
            <a:r>
              <a:rPr lang="en-US" sz="2800" dirty="0" smtClean="0">
                <a:latin typeface="Segoe Print" pitchFamily="2" charset="0"/>
                <a:ea typeface="Meiryo UI" pitchFamily="34" charset="-128"/>
                <a:cs typeface="Meiryo UI" pitchFamily="34" charset="-128"/>
              </a:rPr>
              <a:t>to find the same.  </a:t>
            </a:r>
          </a:p>
          <a:p>
            <a:pPr marL="0" indent="0" algn="just">
              <a:buFont typeface="Wingdings" pitchFamily="2" charset="2"/>
              <a:buChar char="q"/>
            </a:pPr>
            <a:endParaRPr lang="en-US" sz="2800" dirty="0" smtClean="0">
              <a:latin typeface="Consolas" pitchFamily="49" charset="0"/>
              <a:cs typeface="Consolas" pitchFamily="49" charset="0"/>
            </a:endParaRPr>
          </a:p>
          <a:p>
            <a:pPr marL="0" indent="0">
              <a:buFont typeface="Wingdings" pitchFamily="2" charset="2"/>
              <a:buChar char="q"/>
            </a:pPr>
            <a:endParaRPr lang="en-US" sz="2800" dirty="0">
              <a:latin typeface="Consolas" pitchFamily="49" charset="0"/>
              <a:cs typeface="Consolas" pitchFamily="49" charset="0"/>
            </a:endParaRPr>
          </a:p>
        </p:txBody>
      </p:sp>
      <p:sp>
        <p:nvSpPr>
          <p:cNvPr id="4" name="Rounded Rectangle 3"/>
          <p:cNvSpPr/>
          <p:nvPr/>
        </p:nvSpPr>
        <p:spPr>
          <a:xfrm>
            <a:off x="381000" y="2148840"/>
            <a:ext cx="8295878" cy="74676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800" b="1" dirty="0" smtClean="0">
              <a:solidFill>
                <a:srgbClr val="FF0000"/>
              </a:solidFill>
            </a:endParaRPr>
          </a:p>
          <a:p>
            <a:pPr algn="ctr"/>
            <a:r>
              <a:rPr lang="en-US" sz="2800" b="1" dirty="0" err="1" smtClean="0">
                <a:solidFill>
                  <a:schemeClr val="tx1"/>
                </a:solidFill>
              </a:rPr>
              <a:t>int</a:t>
            </a:r>
            <a:r>
              <a:rPr lang="en-US" sz="2800" b="1" dirty="0" smtClean="0">
                <a:solidFill>
                  <a:schemeClr val="tx1"/>
                </a:solidFill>
              </a:rPr>
              <a:t> </a:t>
            </a:r>
            <a:r>
              <a:rPr lang="en-US" sz="2800" b="1" dirty="0" err="1" smtClean="0">
                <a:solidFill>
                  <a:schemeClr val="tx1"/>
                </a:solidFill>
              </a:rPr>
              <a:t>fread</a:t>
            </a:r>
            <a:r>
              <a:rPr lang="en-US" sz="2800" b="1" dirty="0" smtClean="0">
                <a:solidFill>
                  <a:schemeClr val="tx1"/>
                </a:solidFill>
              </a:rPr>
              <a:t>(char *</a:t>
            </a:r>
            <a:r>
              <a:rPr lang="en-US" sz="2800" b="1" dirty="0" err="1" smtClean="0">
                <a:solidFill>
                  <a:schemeClr val="tx1"/>
                </a:solidFill>
              </a:rPr>
              <a:t>str</a:t>
            </a:r>
            <a:r>
              <a:rPr lang="en-US" sz="2800" b="1" dirty="0" smtClean="0">
                <a:solidFill>
                  <a:schemeClr val="tx1"/>
                </a:solidFill>
              </a:rPr>
              <a:t>, </a:t>
            </a:r>
            <a:r>
              <a:rPr lang="en-US" sz="2800" b="1" dirty="0" err="1" smtClean="0">
                <a:solidFill>
                  <a:schemeClr val="tx1"/>
                </a:solidFill>
              </a:rPr>
              <a:t>size_t</a:t>
            </a:r>
            <a:r>
              <a:rPr lang="en-US" sz="2800" b="1" dirty="0" smtClean="0">
                <a:solidFill>
                  <a:schemeClr val="tx1"/>
                </a:solidFill>
              </a:rPr>
              <a:t> size, </a:t>
            </a:r>
            <a:r>
              <a:rPr lang="en-US" sz="2800" b="1" dirty="0" err="1" smtClean="0">
                <a:solidFill>
                  <a:schemeClr val="tx1"/>
                </a:solidFill>
              </a:rPr>
              <a:t>size_t</a:t>
            </a:r>
            <a:r>
              <a:rPr lang="en-US" sz="2800" b="1" dirty="0" smtClean="0">
                <a:solidFill>
                  <a:schemeClr val="tx1"/>
                </a:solidFill>
              </a:rPr>
              <a:t> num, FILE *stream);</a:t>
            </a:r>
          </a:p>
          <a:p>
            <a:pPr algn="ctr"/>
            <a:endParaRPr lang="en-US" sz="2800" b="1" dirty="0">
              <a:solidFill>
                <a:srgbClr val="FF0000"/>
              </a:solidFill>
            </a:endParaRPr>
          </a:p>
        </p:txBody>
      </p:sp>
    </p:spTree>
    <p:extLst>
      <p:ext uri="{BB962C8B-B14F-4D97-AF65-F5344CB8AC3E}">
        <p14:creationId xmlns:p14="http://schemas.microsoft.com/office/powerpoint/2010/main" val="5678127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marL="0" indent="0" algn="ctr">
              <a:buNone/>
            </a:pPr>
            <a:r>
              <a:rPr lang="en-US" sz="2800" b="1" u="sng" dirty="0" smtClean="0"/>
              <a:t>Program </a:t>
            </a:r>
            <a:r>
              <a:rPr lang="en-US" sz="2800" b="1" u="sng" dirty="0" smtClean="0">
                <a:latin typeface="Malgun Gothic" pitchFamily="34" charset="-127"/>
                <a:ea typeface="Malgun Gothic" pitchFamily="34" charset="-127"/>
              </a:rPr>
              <a:t>“FILE5.C” </a:t>
            </a:r>
            <a:r>
              <a:rPr lang="en-US" sz="2800" b="1" u="sng" dirty="0" smtClean="0"/>
              <a:t>reading “fil.txt” file using </a:t>
            </a:r>
            <a:r>
              <a:rPr lang="en-US" sz="2800" b="1" u="sng" dirty="0" err="1" smtClean="0"/>
              <a:t>fread</a:t>
            </a:r>
            <a:r>
              <a:rPr lang="en-US" sz="2800" b="1" u="sng" dirty="0" smtClean="0"/>
              <a:t>() which is reading first 10 characters</a:t>
            </a:r>
            <a:endParaRPr lang="en-US" b="1" u="sng" dirty="0" smtClean="0"/>
          </a:p>
          <a:p>
            <a:pPr marL="0" indent="0">
              <a:buNone/>
            </a:pPr>
            <a:endParaRPr lang="en-US" dirty="0"/>
          </a:p>
        </p:txBody>
      </p:sp>
      <p:pic>
        <p:nvPicPr>
          <p:cNvPr id="4" name="Picture 3"/>
          <p:cNvPicPr/>
          <p:nvPr/>
        </p:nvPicPr>
        <p:blipFill rotWithShape="1">
          <a:blip r:embed="rId2">
            <a:clrChange>
              <a:clrFrom>
                <a:srgbClr val="0000AE"/>
              </a:clrFrom>
              <a:clrTo>
                <a:srgbClr val="0000AE">
                  <a:alpha val="0"/>
                </a:srgbClr>
              </a:clrTo>
            </a:clrChange>
            <a:extLst>
              <a:ext uri="{BEBA8EAE-BF5A-486C-A8C5-ECC9F3942E4B}">
                <a14:imgProps xmlns:a14="http://schemas.microsoft.com/office/drawing/2010/main">
                  <a14:imgLayer r:embed="rId3">
                    <a14:imgEffect>
                      <a14:saturation sat="66000"/>
                    </a14:imgEffect>
                    <a14:imgEffect>
                      <a14:brightnessContrast bright="40000" contrast="20000"/>
                    </a14:imgEffect>
                  </a14:imgLayer>
                </a14:imgProps>
              </a:ext>
            </a:extLst>
          </a:blip>
          <a:srcRect t="11829" r="33401" b="15776"/>
          <a:stretch/>
        </p:blipFill>
        <p:spPr bwMode="auto">
          <a:xfrm>
            <a:off x="231861" y="975360"/>
            <a:ext cx="8607339" cy="5608320"/>
          </a:xfrm>
          <a:prstGeom prst="rect">
            <a:avLst/>
          </a:prstGeom>
          <a:noFill/>
          <a:ln>
            <a:noFill/>
          </a:ln>
          <a:extLst>
            <a:ext uri="{53640926-AAD7-44D8-BBD7-CCE9431645EC}">
              <a14:shadowObscured xmlns:a14="http://schemas.microsoft.com/office/drawing/2010/main"/>
            </a:ext>
          </a:extLst>
        </p:spPr>
      </p:pic>
      <p:sp>
        <p:nvSpPr>
          <p:cNvPr id="5" name="Line Callout 1 4"/>
          <p:cNvSpPr/>
          <p:nvPr/>
        </p:nvSpPr>
        <p:spPr>
          <a:xfrm>
            <a:off x="5882640" y="2651760"/>
            <a:ext cx="2286000" cy="975360"/>
          </a:xfrm>
          <a:prstGeom prst="borderCallout1">
            <a:avLst>
              <a:gd name="adj1" fmla="val 18750"/>
              <a:gd name="adj2" fmla="val -8333"/>
              <a:gd name="adj3" fmla="val 296875"/>
              <a:gd name="adj4" fmla="val -1276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Appends ‘\0’ to the last char.</a:t>
            </a:r>
            <a:endParaRPr lang="en-IN" dirty="0"/>
          </a:p>
        </p:txBody>
      </p:sp>
    </p:spTree>
    <p:extLst>
      <p:ext uri="{BB962C8B-B14F-4D97-AF65-F5344CB8AC3E}">
        <p14:creationId xmlns:p14="http://schemas.microsoft.com/office/powerpoint/2010/main" val="40048866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marL="0" indent="0" algn="ctr">
              <a:buNone/>
            </a:pPr>
            <a:r>
              <a:rPr lang="en-US" dirty="0" smtClean="0"/>
              <a:t> </a:t>
            </a:r>
            <a:r>
              <a:rPr lang="en-US" sz="2800" b="1" u="sng" dirty="0" smtClean="0"/>
              <a:t>File </a:t>
            </a:r>
            <a:r>
              <a:rPr lang="en-US" sz="2800" b="1" u="sng" dirty="0"/>
              <a:t>“fil.txt” which is a text file opened in notepad</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b="1" u="sng" dirty="0" smtClean="0"/>
          </a:p>
          <a:p>
            <a:pPr marL="0" indent="0" algn="ctr">
              <a:buNone/>
            </a:pPr>
            <a:r>
              <a:rPr lang="en-US" sz="2800" b="1" u="sng" dirty="0" smtClean="0"/>
              <a:t>Output </a:t>
            </a:r>
            <a:r>
              <a:rPr lang="en-US" sz="2800" b="1" u="sng" dirty="0"/>
              <a:t>of </a:t>
            </a:r>
            <a:r>
              <a:rPr lang="en-US" sz="2800" b="1" u="sng" dirty="0">
                <a:latin typeface="Malgun Gothic" pitchFamily="34" charset="-127"/>
                <a:ea typeface="Malgun Gothic" pitchFamily="34" charset="-127"/>
              </a:rPr>
              <a:t>“</a:t>
            </a:r>
            <a:r>
              <a:rPr lang="en-US" sz="2800" b="1" u="sng" dirty="0" smtClean="0">
                <a:latin typeface="Malgun Gothic" pitchFamily="34" charset="-127"/>
                <a:ea typeface="Malgun Gothic" pitchFamily="34" charset="-127"/>
              </a:rPr>
              <a:t>FILE5.C</a:t>
            </a:r>
            <a:r>
              <a:rPr lang="en-US" sz="2800" b="1" u="sng" dirty="0"/>
              <a:t>” reading the contents </a:t>
            </a:r>
            <a:r>
              <a:rPr lang="en-US" sz="2800" b="1" u="sng" dirty="0" smtClean="0"/>
              <a:t>of </a:t>
            </a:r>
            <a:r>
              <a:rPr lang="en-US" sz="2800" b="1" u="sng" dirty="0"/>
              <a:t>“fil.txt” </a:t>
            </a:r>
            <a:r>
              <a:rPr lang="en-US" sz="2800" b="1" u="sng" dirty="0" smtClean="0"/>
              <a:t>file and displaying first 10 characters of the file after </a:t>
            </a:r>
            <a:r>
              <a:rPr lang="en-US" sz="2800" b="1" u="sng" dirty="0" err="1" smtClean="0"/>
              <a:t>fread</a:t>
            </a:r>
            <a:r>
              <a:rPr lang="en-US" sz="2800" b="1" u="sng" dirty="0" smtClean="0"/>
              <a:t>()</a:t>
            </a:r>
            <a:endParaRPr lang="en-US" sz="2800" dirty="0"/>
          </a:p>
        </p:txBody>
      </p:sp>
      <p:pic>
        <p:nvPicPr>
          <p:cNvPr id="4" name="Picture 3"/>
          <p:cNvPicPr/>
          <p:nvPr/>
        </p:nvPicPr>
        <p:blipFill rotWithShape="1">
          <a:blip r:embed="rId2"/>
          <a:srcRect r="46153" b="70097"/>
          <a:stretch/>
        </p:blipFill>
        <p:spPr bwMode="auto">
          <a:xfrm>
            <a:off x="809899" y="4770120"/>
            <a:ext cx="7617821" cy="1889760"/>
          </a:xfrm>
          <a:prstGeom prst="rect">
            <a:avLst/>
          </a:prstGeom>
          <a:noFill/>
          <a:ln>
            <a:noFill/>
          </a:ln>
          <a:extLst>
            <a:ext uri="{53640926-AAD7-44D8-BBD7-CCE9431645EC}">
              <a14:shadowObscured xmlns:a14="http://schemas.microsoft.com/office/drawing/2010/main"/>
            </a:ext>
          </a:extLst>
        </p:spPr>
      </p:pic>
      <p:pic>
        <p:nvPicPr>
          <p:cNvPr id="5" name="Picture 4"/>
          <p:cNvPicPr/>
          <p:nvPr/>
        </p:nvPicPr>
        <p:blipFill rotWithShape="1">
          <a:blip r:embed="rId3"/>
          <a:srcRect r="64856" b="72760"/>
          <a:stretch/>
        </p:blipFill>
        <p:spPr bwMode="auto">
          <a:xfrm>
            <a:off x="743884" y="746761"/>
            <a:ext cx="7264947" cy="25298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336408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normAutofit/>
          </a:bodyPr>
          <a:lstStyle/>
          <a:p>
            <a:pPr marL="0" indent="0" algn="ctr">
              <a:buNone/>
            </a:pPr>
            <a:endParaRPr lang="en-US" sz="2800" b="1" u="sng" dirty="0" smtClean="0">
              <a:solidFill>
                <a:srgbClr val="FFFF00"/>
              </a:solidFill>
            </a:endParaRPr>
          </a:p>
          <a:p>
            <a:pPr marL="0" indent="0" algn="ctr">
              <a:buNone/>
            </a:pPr>
            <a:r>
              <a:rPr lang="en-US" sz="3600" b="1" u="sng" dirty="0" smtClean="0">
                <a:solidFill>
                  <a:srgbClr val="7030A0"/>
                </a:solidFill>
              </a:rPr>
              <a:t>WRITING DATA INTO FILES</a:t>
            </a:r>
          </a:p>
          <a:p>
            <a:pPr marL="0" indent="0" algn="ctr">
              <a:buNone/>
            </a:pPr>
            <a:endParaRPr lang="en-US" sz="2800" b="1" u="sng" dirty="0" smtClean="0">
              <a:solidFill>
                <a:srgbClr val="FFFF00"/>
              </a:solidFill>
            </a:endParaRPr>
          </a:p>
          <a:p>
            <a:pPr marL="0" indent="0">
              <a:buNone/>
            </a:pPr>
            <a:r>
              <a:rPr lang="en-US" sz="3200" b="1" dirty="0" smtClean="0"/>
              <a:t>Following four functions are used to read data from a file-</a:t>
            </a:r>
          </a:p>
          <a:p>
            <a:pPr marL="514350" indent="-514350">
              <a:buAutoNum type="arabicPeriod"/>
            </a:pPr>
            <a:r>
              <a:rPr lang="en-US" sz="3200" b="1" dirty="0" err="1" smtClean="0"/>
              <a:t>fprintf</a:t>
            </a:r>
            <a:r>
              <a:rPr lang="en-US" sz="3200" b="1" dirty="0" smtClean="0"/>
              <a:t>()</a:t>
            </a:r>
          </a:p>
          <a:p>
            <a:pPr marL="457200" indent="-457200">
              <a:buAutoNum type="arabicPeriod"/>
            </a:pPr>
            <a:r>
              <a:rPr lang="en-US" sz="3200" b="1" dirty="0" err="1" smtClean="0"/>
              <a:t>fputs</a:t>
            </a:r>
            <a:r>
              <a:rPr lang="en-US" sz="3200" b="1" dirty="0" smtClean="0"/>
              <a:t>()</a:t>
            </a:r>
          </a:p>
          <a:p>
            <a:pPr marL="457200" indent="-457200">
              <a:buAutoNum type="arabicPeriod"/>
            </a:pPr>
            <a:r>
              <a:rPr lang="en-US" sz="3200" b="1" dirty="0" err="1" smtClean="0"/>
              <a:t>fputc</a:t>
            </a:r>
            <a:r>
              <a:rPr lang="en-US" sz="3200" b="1" dirty="0" smtClean="0"/>
              <a:t>()</a:t>
            </a:r>
          </a:p>
          <a:p>
            <a:pPr marL="457200" indent="-457200">
              <a:buAutoNum type="arabicPeriod"/>
            </a:pPr>
            <a:r>
              <a:rPr lang="en-US" sz="3200" b="1" dirty="0" err="1" smtClean="0"/>
              <a:t>fwrite</a:t>
            </a:r>
            <a:r>
              <a:rPr lang="en-US" sz="3200" b="1" dirty="0" smtClean="0"/>
              <a:t>()</a:t>
            </a:r>
            <a:endParaRPr lang="en-US" sz="2800" b="1" dirty="0"/>
          </a:p>
        </p:txBody>
      </p:sp>
      <p:sp>
        <p:nvSpPr>
          <p:cNvPr id="4" name="Rectangle 3"/>
          <p:cNvSpPr/>
          <p:nvPr/>
        </p:nvSpPr>
        <p:spPr>
          <a:xfrm>
            <a:off x="558660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7019818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normAutofit/>
          </a:bodyPr>
          <a:lstStyle/>
          <a:p>
            <a:pPr marL="742950" indent="-742950">
              <a:buAutoNum type="arabicPeriod"/>
            </a:pPr>
            <a:endParaRPr lang="en-US" sz="700" b="1" u="sng" dirty="0" smtClean="0">
              <a:solidFill>
                <a:srgbClr val="FFFF00"/>
              </a:solidFill>
            </a:endParaRPr>
          </a:p>
          <a:p>
            <a:pPr marL="742950" indent="-742950">
              <a:buAutoNum type="arabicPeriod"/>
            </a:pPr>
            <a:endParaRPr lang="en-US" sz="3600" b="1" u="sng" dirty="0" smtClean="0">
              <a:solidFill>
                <a:srgbClr val="FFFF00"/>
              </a:solidFill>
            </a:endParaRPr>
          </a:p>
          <a:p>
            <a:pPr marL="742950" indent="-742950">
              <a:buNone/>
            </a:pPr>
            <a:r>
              <a:rPr lang="en-US" sz="3600" b="1" u="sng" dirty="0" smtClean="0">
                <a:solidFill>
                  <a:srgbClr val="C00000"/>
                </a:solidFill>
              </a:rPr>
              <a:t>1. </a:t>
            </a:r>
            <a:r>
              <a:rPr lang="en-US" sz="3600" b="1" u="sng" dirty="0" err="1" smtClean="0">
                <a:solidFill>
                  <a:srgbClr val="C00000"/>
                </a:solidFill>
              </a:rPr>
              <a:t>fprintf</a:t>
            </a:r>
            <a:r>
              <a:rPr lang="en-US" sz="3600" b="1" u="sng" dirty="0" smtClean="0">
                <a:solidFill>
                  <a:srgbClr val="C00000"/>
                </a:solidFill>
              </a:rPr>
              <a:t>()-</a:t>
            </a:r>
          </a:p>
          <a:p>
            <a:pPr>
              <a:buFont typeface="Wingdings" panose="05000000000000000000" pitchFamily="2" charset="2"/>
              <a:buChar char="q"/>
            </a:pPr>
            <a:r>
              <a:rPr lang="en-US" sz="2800" dirty="0" smtClean="0">
                <a:latin typeface="Century" panose="02040604050505020304" pitchFamily="18" charset="0"/>
              </a:rPr>
              <a:t>Used to write formatted output to the stream.</a:t>
            </a:r>
          </a:p>
          <a:p>
            <a:pPr marL="0" indent="0">
              <a:buNone/>
            </a:pPr>
            <a:endParaRPr lang="en-US" dirty="0" smtClean="0"/>
          </a:p>
          <a:p>
            <a:pPr marL="0" indent="0">
              <a:buNone/>
            </a:pPr>
            <a:endParaRPr lang="en-US" dirty="0" smtClean="0"/>
          </a:p>
          <a:p>
            <a:pPr marL="0" indent="0">
              <a:buNone/>
            </a:pPr>
            <a:endParaRPr lang="en-US" dirty="0" smtClean="0"/>
          </a:p>
          <a:p>
            <a:pPr marL="0" indent="0">
              <a:buNone/>
            </a:pPr>
            <a:r>
              <a:rPr lang="en-US" sz="2400" dirty="0" smtClean="0">
                <a:latin typeface="Century "/>
              </a:rPr>
              <a:t> </a:t>
            </a:r>
          </a:p>
          <a:p>
            <a:pPr marL="0" indent="0">
              <a:buFont typeface="Wingdings" pitchFamily="2" charset="2"/>
              <a:buChar char="q"/>
            </a:pPr>
            <a:r>
              <a:rPr lang="en-US" sz="2800" dirty="0" smtClean="0">
                <a:latin typeface="Century "/>
              </a:rPr>
              <a:t> </a:t>
            </a:r>
            <a:r>
              <a:rPr lang="en-US" sz="2800" dirty="0" err="1" smtClean="0">
                <a:latin typeface="Century "/>
              </a:rPr>
              <a:t>fprintf</a:t>
            </a:r>
            <a:r>
              <a:rPr lang="en-US" sz="2800" dirty="0" smtClean="0">
                <a:latin typeface="Century "/>
              </a:rPr>
              <a:t>() is similar to </a:t>
            </a:r>
            <a:r>
              <a:rPr lang="en-US" sz="2800" dirty="0" err="1" smtClean="0">
                <a:latin typeface="Century "/>
              </a:rPr>
              <a:t>printf</a:t>
            </a:r>
            <a:r>
              <a:rPr lang="en-US" sz="2800" dirty="0" smtClean="0">
                <a:latin typeface="Century "/>
              </a:rPr>
              <a:t>() except the first argument of </a:t>
            </a:r>
            <a:r>
              <a:rPr lang="en-US" sz="2800" dirty="0" err="1" smtClean="0">
                <a:latin typeface="Century "/>
              </a:rPr>
              <a:t>fprintf</a:t>
            </a:r>
            <a:r>
              <a:rPr lang="en-US" sz="2800" dirty="0" smtClean="0">
                <a:latin typeface="Century "/>
              </a:rPr>
              <a:t>() specifies the stream (or file) to write data into</a:t>
            </a:r>
            <a:r>
              <a:rPr lang="en-US" sz="2400" dirty="0" smtClean="0">
                <a:latin typeface="Century "/>
              </a:rPr>
              <a:t>.</a:t>
            </a:r>
          </a:p>
          <a:p>
            <a:pPr marL="0" indent="0">
              <a:buFont typeface="Wingdings" pitchFamily="2" charset="2"/>
              <a:buChar char="q"/>
            </a:pPr>
            <a:r>
              <a:rPr lang="en-US" sz="2400" dirty="0" smtClean="0">
                <a:latin typeface="Century "/>
              </a:rPr>
              <a:t> </a:t>
            </a:r>
            <a:r>
              <a:rPr lang="en-US" sz="2800" dirty="0" smtClean="0">
                <a:solidFill>
                  <a:srgbClr val="FF0000"/>
                </a:solidFill>
                <a:latin typeface="Century "/>
              </a:rPr>
              <a:t>for printing </a:t>
            </a:r>
            <a:r>
              <a:rPr lang="en-US" sz="2800" dirty="0" smtClean="0">
                <a:latin typeface="Century "/>
              </a:rPr>
              <a:t>on the screen we can also specify</a:t>
            </a:r>
            <a:r>
              <a:rPr lang="en-US" sz="2800" dirty="0" smtClean="0">
                <a:solidFill>
                  <a:srgbClr val="FF0000"/>
                </a:solidFill>
                <a:latin typeface="Century "/>
              </a:rPr>
              <a:t> </a:t>
            </a:r>
            <a:r>
              <a:rPr lang="en-US" sz="2800" b="1" i="1" u="sng" dirty="0" err="1" smtClean="0">
                <a:solidFill>
                  <a:srgbClr val="FF0000"/>
                </a:solidFill>
                <a:latin typeface="Century "/>
              </a:rPr>
              <a:t>stdout</a:t>
            </a:r>
            <a:r>
              <a:rPr lang="en-US" sz="2800" dirty="0" smtClean="0">
                <a:solidFill>
                  <a:srgbClr val="FF0000"/>
                </a:solidFill>
                <a:latin typeface="Century "/>
              </a:rPr>
              <a:t> </a:t>
            </a:r>
            <a:r>
              <a:rPr lang="en-US" sz="2800" dirty="0" smtClean="0">
                <a:latin typeface="Century "/>
              </a:rPr>
              <a:t>rather than </a:t>
            </a:r>
            <a:r>
              <a:rPr lang="en-US" sz="2800" dirty="0" err="1" smtClean="0">
                <a:latin typeface="Century "/>
              </a:rPr>
              <a:t>stdin</a:t>
            </a:r>
            <a:r>
              <a:rPr lang="en-US" sz="2800" dirty="0" smtClean="0">
                <a:latin typeface="Century "/>
              </a:rPr>
              <a:t> in </a:t>
            </a:r>
            <a:r>
              <a:rPr lang="en-US" sz="2800" dirty="0" err="1" smtClean="0">
                <a:latin typeface="Century "/>
              </a:rPr>
              <a:t>fscanf</a:t>
            </a:r>
            <a:r>
              <a:rPr lang="en-US" sz="2800" dirty="0" smtClean="0">
                <a:latin typeface="Century "/>
              </a:rPr>
              <a:t>()</a:t>
            </a:r>
          </a:p>
        </p:txBody>
      </p:sp>
      <p:sp>
        <p:nvSpPr>
          <p:cNvPr id="4" name="Rounded Rectangle 3"/>
          <p:cNvSpPr/>
          <p:nvPr/>
        </p:nvSpPr>
        <p:spPr>
          <a:xfrm>
            <a:off x="472793" y="2426292"/>
            <a:ext cx="7873578" cy="106366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800" b="1" dirty="0" smtClean="0">
              <a:solidFill>
                <a:srgbClr val="FF0000"/>
              </a:solidFill>
            </a:endParaRPr>
          </a:p>
          <a:p>
            <a:pPr algn="ctr"/>
            <a:r>
              <a:rPr lang="en-US" sz="2800" b="1" dirty="0">
                <a:solidFill>
                  <a:schemeClr val="tx1"/>
                </a:solidFill>
              </a:rPr>
              <a:t>i</a:t>
            </a:r>
            <a:r>
              <a:rPr lang="en-US" sz="2800" b="1" dirty="0" smtClean="0">
                <a:solidFill>
                  <a:schemeClr val="tx1"/>
                </a:solidFill>
              </a:rPr>
              <a:t>nt fprintf(FILE *stream, access specifires, variables name);</a:t>
            </a:r>
          </a:p>
          <a:p>
            <a:pPr algn="ctr"/>
            <a:endParaRPr lang="en-US" sz="2800" b="1" dirty="0">
              <a:solidFill>
                <a:srgbClr val="FF0000"/>
              </a:solidFill>
            </a:endParaRPr>
          </a:p>
        </p:txBody>
      </p:sp>
      <p:sp>
        <p:nvSpPr>
          <p:cNvPr id="5" name="Rectangle 4"/>
          <p:cNvSpPr/>
          <p:nvPr/>
        </p:nvSpPr>
        <p:spPr>
          <a:xfrm>
            <a:off x="558660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16611334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lgn="ctr">
              <a:buNone/>
            </a:pPr>
            <a:r>
              <a:rPr lang="en-US" sz="2400" b="1" u="sng" dirty="0" smtClean="0"/>
              <a:t>Program </a:t>
            </a:r>
            <a:r>
              <a:rPr lang="en-US" sz="2400" b="1" u="sng" dirty="0" smtClean="0">
                <a:latin typeface="Malgun Gothic" pitchFamily="34" charset="-127"/>
                <a:ea typeface="Malgun Gothic" pitchFamily="34" charset="-127"/>
              </a:rPr>
              <a:t>FILE9.C</a:t>
            </a:r>
            <a:r>
              <a:rPr lang="en-US" sz="2400" b="1" u="sng" dirty="0" smtClean="0"/>
              <a:t> showing </a:t>
            </a:r>
            <a:r>
              <a:rPr lang="en-US" sz="2400" b="1" u="sng" dirty="0" err="1" smtClean="0"/>
              <a:t>fprintf</a:t>
            </a:r>
            <a:r>
              <a:rPr lang="en-US" sz="2400" b="1" u="sng" dirty="0" smtClean="0"/>
              <a:t>() that writes data into the file “Details.TXT”</a:t>
            </a:r>
          </a:p>
          <a:p>
            <a:pPr>
              <a:buNone/>
            </a:pPr>
            <a:endParaRPr lang="en-IN" dirty="0"/>
          </a:p>
        </p:txBody>
      </p:sp>
      <p:pic>
        <p:nvPicPr>
          <p:cNvPr id="5" name="Picture 4"/>
          <p:cNvPicPr/>
          <p:nvPr/>
        </p:nvPicPr>
        <p:blipFill>
          <a:blip r:embed="rId2">
            <a:clrChange>
              <a:clrFrom>
                <a:srgbClr val="0000AE"/>
              </a:clrFrom>
              <a:clrTo>
                <a:srgbClr val="0000AE">
                  <a:alpha val="0"/>
                </a:srgbClr>
              </a:clrTo>
            </a:clrChange>
            <a:extLst>
              <a:ext uri="{BEBA8EAE-BF5A-486C-A8C5-ECC9F3942E4B}">
                <a14:imgProps xmlns:a14="http://schemas.microsoft.com/office/drawing/2010/main">
                  <a14:imgLayer r:embed="rId3">
                    <a14:imgEffect>
                      <a14:saturation sat="66000"/>
                    </a14:imgEffect>
                    <a14:imgEffect>
                      <a14:brightnessContrast bright="40000" contrast="20000"/>
                    </a14:imgEffect>
                  </a14:imgLayer>
                </a14:imgProps>
              </a:ext>
            </a:extLst>
          </a:blip>
          <a:srcRect l="2161" t="14455" r="6545" b="14656"/>
          <a:stretch>
            <a:fillRect/>
          </a:stretch>
        </p:blipFill>
        <p:spPr bwMode="auto">
          <a:xfrm>
            <a:off x="248560" y="857823"/>
            <a:ext cx="8671560" cy="58064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71522" cy="6858000"/>
          </a:xfrm>
        </p:spPr>
        <p:txBody>
          <a:bodyPr>
            <a:normAutofit lnSpcReduction="10000"/>
          </a:bodyPr>
          <a:lstStyle/>
          <a:p>
            <a:pPr marL="0" indent="0" algn="ctr">
              <a:buNone/>
            </a:pPr>
            <a:endParaRPr lang="en-US" sz="100" b="1" u="sng" dirty="0" smtClean="0">
              <a:solidFill>
                <a:srgbClr val="002060"/>
              </a:solidFill>
              <a:latin typeface="Arial Black" panose="020B0A04020102020204" pitchFamily="34" charset="0"/>
            </a:endParaRPr>
          </a:p>
          <a:p>
            <a:pPr marL="0" indent="0" algn="just">
              <a:buNone/>
            </a:pPr>
            <a:r>
              <a:rPr lang="en-US" sz="3600" b="1" dirty="0" smtClean="0">
                <a:solidFill>
                  <a:srgbClr val="7030A0"/>
                </a:solidFill>
                <a:latin typeface="Candara" panose="020E0502030303020204" pitchFamily="34" charset="0"/>
              </a:rPr>
              <a:t>Cont..</a:t>
            </a:r>
            <a:endParaRPr lang="en-US" sz="2800" b="1" dirty="0">
              <a:solidFill>
                <a:srgbClr val="7030A0"/>
              </a:solidFill>
              <a:latin typeface="Candara" panose="020E0502030303020204" pitchFamily="34" charset="0"/>
            </a:endParaRPr>
          </a:p>
          <a:p>
            <a:pPr algn="just">
              <a:buFont typeface="Wingdings" panose="05000000000000000000" pitchFamily="2" charset="2"/>
              <a:buChar char="q"/>
            </a:pPr>
            <a:r>
              <a:rPr lang="en-US" sz="3200" b="1" dirty="0" smtClean="0">
                <a:solidFill>
                  <a:srgbClr val="C00000"/>
                </a:solidFill>
                <a:latin typeface="Candara" panose="020E0502030303020204" pitchFamily="34" charset="0"/>
              </a:rPr>
              <a:t>Console I/O operations face two major problems-</a:t>
            </a:r>
          </a:p>
          <a:p>
            <a:pPr marL="457200" indent="-457200" algn="just">
              <a:buAutoNum type="alphaLcPeriod"/>
            </a:pPr>
            <a:r>
              <a:rPr lang="en-US" sz="3200" dirty="0" smtClean="0">
                <a:latin typeface="Candara" panose="020E0502030303020204" pitchFamily="34" charset="0"/>
              </a:rPr>
              <a:t>It become </a:t>
            </a:r>
            <a:r>
              <a:rPr lang="en-US" sz="3200" b="1" dirty="0" smtClean="0">
                <a:solidFill>
                  <a:srgbClr val="FF0000"/>
                </a:solidFill>
                <a:latin typeface="Candara" panose="020E0502030303020204" pitchFamily="34" charset="0"/>
              </a:rPr>
              <a:t>hard to manage </a:t>
            </a:r>
            <a:r>
              <a:rPr lang="en-US" sz="3200" dirty="0" smtClean="0">
                <a:latin typeface="Candara" panose="020E0502030303020204" pitchFamily="34" charset="0"/>
              </a:rPr>
              <a:t>the large amount data due to its large size and it is time consuming to handle data through terminals or console I/O.</a:t>
            </a:r>
          </a:p>
          <a:p>
            <a:pPr marL="457200" indent="-457200" algn="just">
              <a:buAutoNum type="alphaLcPeriod"/>
            </a:pPr>
            <a:r>
              <a:rPr lang="en-US" sz="3200" b="1" dirty="0" smtClean="0">
                <a:solidFill>
                  <a:srgbClr val="FF0000"/>
                </a:solidFill>
                <a:latin typeface="Candara" panose="020E0502030303020204" pitchFamily="34" charset="0"/>
              </a:rPr>
              <a:t>Data is lost </a:t>
            </a:r>
            <a:r>
              <a:rPr lang="en-US" sz="3200" dirty="0" smtClean="0">
                <a:latin typeface="Candara" panose="020E0502030303020204" pitchFamily="34" charset="0"/>
              </a:rPr>
              <a:t>when the program is terminated or the power </a:t>
            </a:r>
            <a:r>
              <a:rPr lang="en-US" sz="3200" dirty="0">
                <a:latin typeface="Candara" panose="020E0502030303020204" pitchFamily="34" charset="0"/>
              </a:rPr>
              <a:t>i</a:t>
            </a:r>
            <a:r>
              <a:rPr lang="en-US" sz="3200" dirty="0" smtClean="0">
                <a:latin typeface="Candara" panose="020E0502030303020204" pitchFamily="34" charset="0"/>
              </a:rPr>
              <a:t>s off. So we need to enter huge data again . </a:t>
            </a:r>
            <a:r>
              <a:rPr lang="en-US" sz="3200" b="1" dirty="0" smtClean="0">
                <a:solidFill>
                  <a:srgbClr val="00B050"/>
                </a:solidFill>
                <a:latin typeface="Candara" panose="020E0502030303020204" pitchFamily="34" charset="0"/>
              </a:rPr>
              <a:t>There is no provision on console to restore the previously entered data.</a:t>
            </a:r>
          </a:p>
          <a:p>
            <a:pPr marL="0" indent="0" algn="just">
              <a:buNone/>
            </a:pPr>
            <a:r>
              <a:rPr lang="en-US" sz="3200" dirty="0" smtClean="0">
                <a:latin typeface="Candara" panose="020E0502030303020204" pitchFamily="34" charset="0"/>
              </a:rPr>
              <a:t>Therefore, we need files for a permanent storage; device like DISK to store data, manage data, read and write data whenever, without data getting destroyed.</a:t>
            </a:r>
          </a:p>
          <a:p>
            <a:pPr marL="0" indent="0" algn="just">
              <a:buNone/>
            </a:pPr>
            <a:endParaRPr lang="en-US" sz="2400" dirty="0" smtClean="0">
              <a:solidFill>
                <a:schemeClr val="accent1">
                  <a:lumMod val="75000"/>
                </a:schemeClr>
              </a:solidFill>
              <a:latin typeface="Candara" panose="020E0502030303020204" pitchFamily="34" charset="0"/>
            </a:endParaRPr>
          </a:p>
          <a:p>
            <a:pPr marL="0" indent="0">
              <a:buNone/>
            </a:pPr>
            <a:endParaRPr lang="en-US" dirty="0" smtClean="0">
              <a:solidFill>
                <a:schemeClr val="accent1">
                  <a:lumMod val="75000"/>
                </a:schemeClr>
              </a:solidFill>
            </a:endParaRPr>
          </a:p>
        </p:txBody>
      </p:sp>
      <p:sp>
        <p:nvSpPr>
          <p:cNvPr id="5" name="Rectangle 4"/>
          <p:cNvSpPr/>
          <p:nvPr/>
        </p:nvSpPr>
        <p:spPr>
          <a:xfrm>
            <a:off x="5486398"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17401639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lgn="ctr">
              <a:buNone/>
            </a:pPr>
            <a:endParaRPr lang="en-US" sz="2800" b="1" u="sng" dirty="0" smtClean="0"/>
          </a:p>
          <a:p>
            <a:pPr algn="ctr">
              <a:buNone/>
            </a:pPr>
            <a:endParaRPr lang="en-US" sz="2800" b="1" u="sng" dirty="0" smtClean="0"/>
          </a:p>
          <a:p>
            <a:pPr algn="ctr">
              <a:buNone/>
            </a:pPr>
            <a:endParaRPr lang="en-US" sz="2800" b="1" u="sng" dirty="0" smtClean="0"/>
          </a:p>
          <a:p>
            <a:pPr algn="ctr">
              <a:buNone/>
            </a:pPr>
            <a:endParaRPr lang="en-US" sz="2800" b="1" u="sng" dirty="0" smtClean="0"/>
          </a:p>
          <a:p>
            <a:pPr algn="ctr">
              <a:buNone/>
            </a:pPr>
            <a:endParaRPr lang="en-US" sz="2800" b="1" u="sng" dirty="0" smtClean="0"/>
          </a:p>
          <a:p>
            <a:pPr algn="ctr">
              <a:buNone/>
            </a:pPr>
            <a:endParaRPr lang="en-US" sz="2800" b="1" u="sng" dirty="0" smtClean="0"/>
          </a:p>
          <a:p>
            <a:pPr algn="ctr">
              <a:buNone/>
            </a:pPr>
            <a:endParaRPr lang="en-US" sz="2800" b="1" u="sng" dirty="0" smtClean="0"/>
          </a:p>
          <a:p>
            <a:pPr algn="ctr">
              <a:buNone/>
            </a:pPr>
            <a:endParaRPr lang="en-US" sz="2800" b="1" u="sng" dirty="0" smtClean="0"/>
          </a:p>
          <a:p>
            <a:pPr>
              <a:buNone/>
            </a:pPr>
            <a:endParaRPr lang="en-IN" dirty="0"/>
          </a:p>
        </p:txBody>
      </p:sp>
      <p:pic>
        <p:nvPicPr>
          <p:cNvPr id="6" name="Picture 5"/>
          <p:cNvPicPr/>
          <p:nvPr/>
        </p:nvPicPr>
        <p:blipFill>
          <a:blip r:embed="rId2"/>
          <a:srcRect r="68545"/>
          <a:stretch>
            <a:fillRect/>
          </a:stretch>
        </p:blipFill>
        <p:spPr bwMode="auto">
          <a:xfrm>
            <a:off x="160051" y="304803"/>
            <a:ext cx="4172675" cy="6201817"/>
          </a:xfrm>
          <a:prstGeom prst="rect">
            <a:avLst/>
          </a:prstGeom>
          <a:noFill/>
          <a:ln w="9525">
            <a:noFill/>
            <a:miter lim="800000"/>
            <a:headEnd/>
            <a:tailEnd/>
          </a:ln>
        </p:spPr>
      </p:pic>
      <p:sp>
        <p:nvSpPr>
          <p:cNvPr id="7" name="Left Arrow Callout 6"/>
          <p:cNvSpPr/>
          <p:nvPr/>
        </p:nvSpPr>
        <p:spPr>
          <a:xfrm>
            <a:off x="4687114" y="198120"/>
            <a:ext cx="3795419" cy="6248400"/>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sz="2400" b="1" dirty="0" smtClean="0"/>
              <a:t>Console screen of </a:t>
            </a:r>
            <a:r>
              <a:rPr lang="en-US" sz="2400" b="1" dirty="0" smtClean="0">
                <a:latin typeface="Malgun Gothic" pitchFamily="34" charset="-127"/>
                <a:ea typeface="Malgun Gothic" pitchFamily="34" charset="-127"/>
              </a:rPr>
              <a:t>“FILE9.C” </a:t>
            </a:r>
            <a:r>
              <a:rPr lang="en-US" sz="2400" b="1" dirty="0" smtClean="0"/>
              <a:t>writing data into the file “details.txt” if the file exist the previous data gets overridden by new. Else if file </a:t>
            </a:r>
            <a:r>
              <a:rPr lang="en-US" sz="2400" b="1" dirty="0" err="1" smtClean="0"/>
              <a:t>does’nt</a:t>
            </a:r>
            <a:r>
              <a:rPr lang="en-US" sz="2400" b="1" dirty="0" smtClean="0"/>
              <a:t> exist then a new file with ”Details.txt” is created in the same directory.</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lgn="ctr">
              <a:buNone/>
            </a:pPr>
            <a:r>
              <a:rPr lang="en-US" sz="2800" b="1" u="sng" dirty="0" smtClean="0"/>
              <a:t>Text file “Details.txt” is created with the data entered by </a:t>
            </a:r>
            <a:r>
              <a:rPr lang="en-US" sz="2800" b="1" u="sng" dirty="0" err="1" smtClean="0"/>
              <a:t>fprintf</a:t>
            </a:r>
            <a:r>
              <a:rPr lang="en-US" sz="2800" b="1" u="sng" dirty="0" smtClean="0"/>
              <a:t>()</a:t>
            </a:r>
          </a:p>
          <a:p>
            <a:endParaRPr lang="en-IN" dirty="0"/>
          </a:p>
        </p:txBody>
      </p:sp>
      <p:pic>
        <p:nvPicPr>
          <p:cNvPr id="4" name="Picture 3"/>
          <p:cNvPicPr/>
          <p:nvPr/>
        </p:nvPicPr>
        <p:blipFill>
          <a:blip r:embed="rId2"/>
          <a:srcRect r="48934" b="45106"/>
          <a:stretch>
            <a:fillRect/>
          </a:stretch>
        </p:blipFill>
        <p:spPr bwMode="auto">
          <a:xfrm>
            <a:off x="1691934" y="1158241"/>
            <a:ext cx="5533081" cy="5364480"/>
          </a:xfrm>
          <a:prstGeom prst="rect">
            <a:avLst/>
          </a:prstGeom>
          <a:noFill/>
          <a:ln w="9525">
            <a:noFill/>
            <a:miter lim="800000"/>
            <a:headEnd/>
            <a:tailEnd/>
          </a:ln>
        </p:spPr>
      </p:pic>
      <p:sp>
        <p:nvSpPr>
          <p:cNvPr id="5" name="Rectangle 4"/>
          <p:cNvSpPr/>
          <p:nvPr/>
        </p:nvSpPr>
        <p:spPr>
          <a:xfrm>
            <a:off x="558660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normAutofit/>
          </a:bodyPr>
          <a:lstStyle/>
          <a:p>
            <a:pPr marL="742950" indent="-742950">
              <a:buNone/>
            </a:pPr>
            <a:endParaRPr lang="en-US" sz="1050" b="1" u="sng" dirty="0" smtClean="0">
              <a:solidFill>
                <a:srgbClr val="FFFF00"/>
              </a:solidFill>
            </a:endParaRPr>
          </a:p>
          <a:p>
            <a:pPr marL="742950" indent="-742950">
              <a:buNone/>
            </a:pPr>
            <a:endParaRPr lang="en-US" sz="3600" b="1" u="sng" dirty="0" smtClean="0">
              <a:solidFill>
                <a:srgbClr val="FFFF00"/>
              </a:solidFill>
            </a:endParaRPr>
          </a:p>
          <a:p>
            <a:pPr marL="742950" indent="-742950">
              <a:buNone/>
            </a:pPr>
            <a:r>
              <a:rPr lang="en-US" sz="3600" b="1" u="sng" dirty="0" smtClean="0">
                <a:solidFill>
                  <a:srgbClr val="C00000"/>
                </a:solidFill>
              </a:rPr>
              <a:t>2. </a:t>
            </a:r>
            <a:r>
              <a:rPr lang="en-US" sz="3600" b="1" u="sng" dirty="0" err="1" smtClean="0">
                <a:solidFill>
                  <a:srgbClr val="C00000"/>
                </a:solidFill>
              </a:rPr>
              <a:t>fputs</a:t>
            </a:r>
            <a:r>
              <a:rPr lang="en-US" sz="3600" b="1" u="sng" dirty="0" smtClean="0">
                <a:solidFill>
                  <a:srgbClr val="C00000"/>
                </a:solidFill>
              </a:rPr>
              <a:t>()- writes a line to  file</a:t>
            </a:r>
          </a:p>
          <a:p>
            <a:pPr marL="742950" indent="-742950">
              <a:buNone/>
            </a:pPr>
            <a:endParaRPr lang="en-US" sz="3600" b="1" u="sng" dirty="0" smtClean="0">
              <a:solidFill>
                <a:srgbClr val="FFFF00"/>
              </a:solidFill>
            </a:endParaRPr>
          </a:p>
          <a:p>
            <a:pPr algn="just">
              <a:buFont typeface="Wingdings" panose="05000000000000000000" pitchFamily="2" charset="2"/>
              <a:buChar char="q"/>
            </a:pPr>
            <a:r>
              <a:rPr lang="en-US" sz="2800" dirty="0" smtClean="0">
                <a:latin typeface="Century" panose="02040604050505020304" pitchFamily="18" charset="0"/>
              </a:rPr>
              <a:t>I</a:t>
            </a:r>
            <a:r>
              <a:rPr lang="en-US" sz="3200" dirty="0" smtClean="0">
                <a:latin typeface="Century" panose="02040604050505020304" pitchFamily="18" charset="0"/>
              </a:rPr>
              <a:t>t writes a string pointed to by</a:t>
            </a:r>
            <a:r>
              <a:rPr lang="en-US" sz="3200" b="1" dirty="0" smtClean="0">
                <a:solidFill>
                  <a:srgbClr val="FF0000"/>
                </a:solidFill>
                <a:latin typeface="Century" panose="02040604050505020304" pitchFamily="18" charset="0"/>
              </a:rPr>
              <a:t> “str” </a:t>
            </a:r>
            <a:r>
              <a:rPr lang="en-US" sz="3200" dirty="0" smtClean="0">
                <a:latin typeface="Century" panose="02040604050505020304" pitchFamily="18" charset="0"/>
              </a:rPr>
              <a:t>to the file pointed to by </a:t>
            </a:r>
            <a:r>
              <a:rPr lang="en-US" sz="3200" b="1" dirty="0" smtClean="0">
                <a:solidFill>
                  <a:srgbClr val="FF0000"/>
                </a:solidFill>
                <a:latin typeface="Century" panose="02040604050505020304" pitchFamily="18" charset="0"/>
              </a:rPr>
              <a:t>stream.</a:t>
            </a:r>
            <a:endParaRPr lang="en-US" sz="3200" dirty="0" smtClean="0">
              <a:solidFill>
                <a:srgbClr val="FF0000"/>
              </a:solidFill>
              <a:latin typeface="Century" panose="02040604050505020304" pitchFamily="18" charset="0"/>
            </a:endParaRPr>
          </a:p>
          <a:p>
            <a:pPr algn="just">
              <a:buFont typeface="Wingdings" panose="05000000000000000000" pitchFamily="2" charset="2"/>
              <a:buChar char="q"/>
            </a:pPr>
            <a:r>
              <a:rPr lang="en-US" sz="3200" dirty="0" smtClean="0">
                <a:latin typeface="Century" panose="02040604050505020304" pitchFamily="18" charset="0"/>
              </a:rPr>
              <a:t>If completed successfully it returns 0. if error occurs EOF is returned.</a:t>
            </a:r>
          </a:p>
          <a:p>
            <a:pPr algn="just">
              <a:buFont typeface="Wingdings" panose="05000000000000000000" pitchFamily="2" charset="2"/>
              <a:buChar char="q"/>
            </a:pPr>
            <a:endParaRPr lang="en-US" sz="2400" dirty="0" smtClean="0">
              <a:latin typeface="Century" panose="02040604050505020304" pitchFamily="18" charset="0"/>
            </a:endParaRPr>
          </a:p>
          <a:p>
            <a:pPr algn="just">
              <a:buFont typeface="Wingdings" panose="05000000000000000000" pitchFamily="2" charset="2"/>
              <a:buChar char="q"/>
            </a:pPr>
            <a:endParaRPr lang="en-US" sz="2400" dirty="0" smtClean="0">
              <a:latin typeface="Century" panose="02040604050505020304" pitchFamily="18" charset="0"/>
            </a:endParaRPr>
          </a:p>
          <a:p>
            <a:pPr algn="just">
              <a:buFont typeface="Wingdings" panose="05000000000000000000" pitchFamily="2" charset="2"/>
              <a:buChar char="q"/>
            </a:pPr>
            <a:endParaRPr lang="en-US" sz="2400" dirty="0" smtClean="0">
              <a:latin typeface="Century" panose="02040604050505020304" pitchFamily="18" charset="0"/>
            </a:endParaRPr>
          </a:p>
          <a:p>
            <a:pPr>
              <a:buNone/>
            </a:pPr>
            <a:endParaRPr lang="en-US" sz="2400" dirty="0" smtClean="0">
              <a:latin typeface="Century" panose="02040604050505020304" pitchFamily="18" charset="0"/>
            </a:endParaRPr>
          </a:p>
          <a:p>
            <a:pPr marL="0" indent="0">
              <a:buNone/>
            </a:pPr>
            <a:endParaRPr lang="en-US" dirty="0" smtClean="0"/>
          </a:p>
        </p:txBody>
      </p:sp>
      <p:sp>
        <p:nvSpPr>
          <p:cNvPr id="4" name="Rounded Rectangle 3"/>
          <p:cNvSpPr/>
          <p:nvPr/>
        </p:nvSpPr>
        <p:spPr>
          <a:xfrm>
            <a:off x="669657" y="5027054"/>
            <a:ext cx="7873578" cy="57955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800" b="1" dirty="0" smtClean="0">
              <a:solidFill>
                <a:srgbClr val="FF0000"/>
              </a:solidFill>
            </a:endParaRPr>
          </a:p>
          <a:p>
            <a:pPr algn="ctr"/>
            <a:r>
              <a:rPr lang="en-US" sz="2800" b="1" dirty="0" err="1" smtClean="0">
                <a:solidFill>
                  <a:schemeClr val="tx1"/>
                </a:solidFill>
              </a:rPr>
              <a:t>int</a:t>
            </a:r>
            <a:r>
              <a:rPr lang="en-US" sz="2800" b="1" dirty="0" smtClean="0">
                <a:solidFill>
                  <a:schemeClr val="tx1"/>
                </a:solidFill>
              </a:rPr>
              <a:t> </a:t>
            </a:r>
            <a:r>
              <a:rPr lang="en-US" sz="2800" b="1" dirty="0" err="1" smtClean="0">
                <a:solidFill>
                  <a:schemeClr val="tx1"/>
                </a:solidFill>
              </a:rPr>
              <a:t>fputs</a:t>
            </a:r>
            <a:r>
              <a:rPr lang="en-US" sz="2800" b="1" dirty="0" smtClean="0">
                <a:solidFill>
                  <a:schemeClr val="tx1"/>
                </a:solidFill>
              </a:rPr>
              <a:t>(const char *</a:t>
            </a:r>
            <a:r>
              <a:rPr lang="en-US" sz="2800" b="1" dirty="0" err="1" smtClean="0">
                <a:solidFill>
                  <a:schemeClr val="tx1"/>
                </a:solidFill>
              </a:rPr>
              <a:t>str</a:t>
            </a:r>
            <a:r>
              <a:rPr lang="en-US" sz="2800" b="1" dirty="0" smtClean="0">
                <a:solidFill>
                  <a:schemeClr val="tx1"/>
                </a:solidFill>
              </a:rPr>
              <a:t>, FILE *stream);</a:t>
            </a:r>
          </a:p>
          <a:p>
            <a:pPr algn="ctr"/>
            <a:endParaRPr lang="en-US" sz="2800" b="1" dirty="0">
              <a:solidFill>
                <a:srgbClr val="FF0000"/>
              </a:solidFill>
            </a:endParaRPr>
          </a:p>
        </p:txBody>
      </p:sp>
      <p:sp>
        <p:nvSpPr>
          <p:cNvPr id="5" name="Rectangle 4"/>
          <p:cNvSpPr/>
          <p:nvPr/>
        </p:nvSpPr>
        <p:spPr>
          <a:xfrm>
            <a:off x="558660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18180505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marL="0" indent="0" algn="ctr">
              <a:buNone/>
            </a:pPr>
            <a:r>
              <a:rPr lang="en-US" sz="2800" b="1" u="sng" dirty="0" smtClean="0"/>
              <a:t>Program FILE6.C showing </a:t>
            </a:r>
            <a:r>
              <a:rPr lang="en-US" sz="2800" b="1" u="sng" dirty="0" err="1" smtClean="0"/>
              <a:t>fputs</a:t>
            </a:r>
            <a:r>
              <a:rPr lang="en-US" sz="2800" b="1" u="sng" dirty="0" smtClean="0"/>
              <a:t>() that writes data into file “commnets.txt”.</a:t>
            </a:r>
          </a:p>
          <a:p>
            <a:pPr marL="0" indent="0">
              <a:buNone/>
            </a:pPr>
            <a:endParaRPr lang="en-US" dirty="0"/>
          </a:p>
        </p:txBody>
      </p:sp>
      <p:pic>
        <p:nvPicPr>
          <p:cNvPr id="5" name="Picture 4"/>
          <p:cNvPicPr/>
          <p:nvPr/>
        </p:nvPicPr>
        <p:blipFill rotWithShape="1">
          <a:blip r:embed="rId2">
            <a:clrChange>
              <a:clrFrom>
                <a:srgbClr val="0000AE"/>
              </a:clrFrom>
              <a:clrTo>
                <a:srgbClr val="0000AE">
                  <a:alpha val="0"/>
                </a:srgbClr>
              </a:clrTo>
            </a:clrChange>
            <a:extLst>
              <a:ext uri="{BEBA8EAE-BF5A-486C-A8C5-ECC9F3942E4B}">
                <a14:imgProps xmlns:a14="http://schemas.microsoft.com/office/drawing/2010/main">
                  <a14:imgLayer r:embed="rId3">
                    <a14:imgEffect>
                      <a14:saturation sat="66000"/>
                    </a14:imgEffect>
                    <a14:imgEffect>
                      <a14:brightnessContrast bright="40000" contrast="20000"/>
                    </a14:imgEffect>
                  </a14:imgLayer>
                </a14:imgProps>
              </a:ext>
            </a:extLst>
          </a:blip>
          <a:srcRect t="14733" r="34212" b="17713"/>
          <a:stretch/>
        </p:blipFill>
        <p:spPr bwMode="auto">
          <a:xfrm>
            <a:off x="228600" y="1016358"/>
            <a:ext cx="8625840" cy="5654040"/>
          </a:xfrm>
          <a:prstGeom prst="rect">
            <a:avLst/>
          </a:prstGeom>
          <a:noFill/>
          <a:ln>
            <a:noFill/>
          </a:ln>
          <a:extLst>
            <a:ext uri="{53640926-AAD7-44D8-BBD7-CCE9431645EC}">
              <a14:shadowObscured xmlns:a14="http://schemas.microsoft.com/office/drawing/2010/main"/>
            </a:ext>
          </a:extLst>
        </p:spPr>
      </p:pic>
      <p:sp>
        <p:nvSpPr>
          <p:cNvPr id="4" name="Line Callout 1 3"/>
          <p:cNvSpPr/>
          <p:nvPr/>
        </p:nvSpPr>
        <p:spPr>
          <a:xfrm>
            <a:off x="4526280" y="1554480"/>
            <a:ext cx="2362200" cy="1158240"/>
          </a:xfrm>
          <a:prstGeom prst="borderCallout1">
            <a:avLst>
              <a:gd name="adj1" fmla="val 27961"/>
              <a:gd name="adj2" fmla="val -1236"/>
              <a:gd name="adj3" fmla="val 296710"/>
              <a:gd name="adj4" fmla="val -98333"/>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Read the </a:t>
            </a:r>
            <a:r>
              <a:rPr lang="en-US" dirty="0" err="1" smtClean="0"/>
              <a:t>str</a:t>
            </a:r>
            <a:r>
              <a:rPr lang="en-US" dirty="0" smtClean="0"/>
              <a:t> using gets()</a:t>
            </a:r>
            <a:endParaRPr lang="en-IN" dirty="0"/>
          </a:p>
        </p:txBody>
      </p:sp>
      <p:sp>
        <p:nvSpPr>
          <p:cNvPr id="6" name="Line Callout 1 5"/>
          <p:cNvSpPr/>
          <p:nvPr/>
        </p:nvSpPr>
        <p:spPr>
          <a:xfrm>
            <a:off x="4709160" y="5196839"/>
            <a:ext cx="2543410" cy="815653"/>
          </a:xfrm>
          <a:prstGeom prst="borderCallout1">
            <a:avLst>
              <a:gd name="adj1" fmla="val 35029"/>
              <a:gd name="adj2" fmla="val 1734"/>
              <a:gd name="adj3" fmla="val 70640"/>
              <a:gd name="adj4" fmla="val -56454"/>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Writes str string to the file pointed by fp</a:t>
            </a:r>
            <a:endParaRPr lang="en-IN" dirty="0"/>
          </a:p>
        </p:txBody>
      </p:sp>
    </p:spTree>
    <p:extLst>
      <p:ext uri="{BB962C8B-B14F-4D97-AF65-F5344CB8AC3E}">
        <p14:creationId xmlns:p14="http://schemas.microsoft.com/office/powerpoint/2010/main" val="19611919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0" y="0"/>
            <a:ext cx="9145588" cy="6858000"/>
          </a:xfrm>
        </p:spPr>
        <p:txBody>
          <a:bodyPr/>
          <a:lstStyle/>
          <a:p>
            <a:pPr marL="0" indent="0">
              <a:buNone/>
            </a:pPr>
            <a:endParaRPr lang="en-US" dirty="0" smtClean="0"/>
          </a:p>
          <a:p>
            <a:pPr marL="0" indent="0" algn="ctr">
              <a:buNone/>
            </a:pPr>
            <a:r>
              <a:rPr lang="en-IN" sz="2400" b="1" u="sng" dirty="0" smtClean="0"/>
              <a:t>File “COMMENTS.TXT” before write operation</a:t>
            </a:r>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pic>
        <p:nvPicPr>
          <p:cNvPr id="5" name="Picture 4"/>
          <p:cNvPicPr/>
          <p:nvPr/>
        </p:nvPicPr>
        <p:blipFill>
          <a:blip r:embed="rId2"/>
          <a:srcRect r="47330" b="61395"/>
          <a:stretch>
            <a:fillRect/>
          </a:stretch>
        </p:blipFill>
        <p:spPr bwMode="auto">
          <a:xfrm>
            <a:off x="1257522" y="1714472"/>
            <a:ext cx="7030670" cy="4381528"/>
          </a:xfrm>
          <a:prstGeom prst="rect">
            <a:avLst/>
          </a:prstGeom>
          <a:noFill/>
          <a:ln w="9525">
            <a:noFill/>
            <a:miter lim="800000"/>
            <a:headEnd/>
            <a:tailEnd/>
          </a:ln>
        </p:spPr>
      </p:pic>
      <p:sp>
        <p:nvSpPr>
          <p:cNvPr id="6" name="Rectangle 5"/>
          <p:cNvSpPr/>
          <p:nvPr/>
        </p:nvSpPr>
        <p:spPr>
          <a:xfrm>
            <a:off x="558660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8530029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0" y="0"/>
            <a:ext cx="9145588" cy="6858000"/>
          </a:xfrm>
        </p:spPr>
        <p:txBody>
          <a:bodyPr/>
          <a:lstStyle/>
          <a:p>
            <a:pPr marL="0" indent="0">
              <a:buNone/>
            </a:pPr>
            <a:endParaRPr lang="en-US" dirty="0" smtClean="0"/>
          </a:p>
          <a:p>
            <a:pPr algn="ctr">
              <a:buNone/>
            </a:pPr>
            <a:endParaRPr lang="en-IN" sz="2800" b="1" u="sng" dirty="0" smtClean="0"/>
          </a:p>
          <a:p>
            <a:pPr algn="ctr">
              <a:buNone/>
            </a:pPr>
            <a:r>
              <a:rPr lang="en-IN" sz="2800" b="1" u="sng" dirty="0" smtClean="0"/>
              <a:t>OUTPUT OF FILE6.C Performing write operation</a:t>
            </a:r>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pic>
        <p:nvPicPr>
          <p:cNvPr id="6" name="Picture 5"/>
          <p:cNvPicPr/>
          <p:nvPr/>
        </p:nvPicPr>
        <p:blipFill>
          <a:blip r:embed="rId2"/>
          <a:srcRect b="76161"/>
          <a:stretch>
            <a:fillRect/>
          </a:stretch>
        </p:blipFill>
        <p:spPr bwMode="auto">
          <a:xfrm>
            <a:off x="745570" y="2179321"/>
            <a:ext cx="7957979" cy="3627119"/>
          </a:xfrm>
          <a:prstGeom prst="rect">
            <a:avLst/>
          </a:prstGeom>
          <a:noFill/>
          <a:ln w="9525">
            <a:noFill/>
            <a:miter lim="800000"/>
            <a:headEnd/>
            <a:tailEnd/>
          </a:ln>
        </p:spPr>
      </p:pic>
      <p:sp>
        <p:nvSpPr>
          <p:cNvPr id="5" name="Rectangle 4"/>
          <p:cNvSpPr/>
          <p:nvPr/>
        </p:nvSpPr>
        <p:spPr>
          <a:xfrm>
            <a:off x="558660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8530029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normAutofit/>
          </a:bodyPr>
          <a:lstStyle/>
          <a:p>
            <a:pPr algn="ctr">
              <a:buNone/>
            </a:pPr>
            <a:r>
              <a:rPr lang="en-IN" sz="2400" b="1" dirty="0" smtClean="0"/>
              <a:t>Now Check the </a:t>
            </a:r>
            <a:r>
              <a:rPr lang="en-IN" sz="2400" b="1" dirty="0" err="1" smtClean="0"/>
              <a:t>updations</a:t>
            </a:r>
            <a:r>
              <a:rPr lang="en-IN" sz="2400" b="1" dirty="0" smtClean="0"/>
              <a:t> after write operation in Comments.txt file. using </a:t>
            </a:r>
            <a:r>
              <a:rPr lang="en-IN" sz="2400" b="1" dirty="0" err="1" smtClean="0"/>
              <a:t>fopen</a:t>
            </a:r>
            <a:r>
              <a:rPr lang="en-IN" sz="2400" b="1" dirty="0" smtClean="0"/>
              <a:t>() in read mode .So or that we need to read the file first so we apply read operation on Comments.txt file and see the output. </a:t>
            </a:r>
            <a:endParaRPr lang="en-IN" sz="2400" b="1" dirty="0"/>
          </a:p>
        </p:txBody>
      </p:sp>
      <p:pic>
        <p:nvPicPr>
          <p:cNvPr id="4" name="Picture 3"/>
          <p:cNvPicPr/>
          <p:nvPr/>
        </p:nvPicPr>
        <p:blipFill>
          <a:blip r:embed="rId2">
            <a:clrChange>
              <a:clrFrom>
                <a:srgbClr val="0000AE"/>
              </a:clrFrom>
              <a:clrTo>
                <a:srgbClr val="0000AE">
                  <a:alpha val="0"/>
                </a:srgbClr>
              </a:clrTo>
            </a:clrChange>
            <a:extLst>
              <a:ext uri="{BEBA8EAE-BF5A-486C-A8C5-ECC9F3942E4B}">
                <a14:imgProps xmlns:a14="http://schemas.microsoft.com/office/drawing/2010/main">
                  <a14:imgLayer r:embed="rId3">
                    <a14:imgEffect>
                      <a14:saturation sat="66000"/>
                    </a14:imgEffect>
                    <a14:imgEffect>
                      <a14:brightnessContrast bright="40000" contrast="20000"/>
                    </a14:imgEffect>
                  </a14:imgLayer>
                </a14:imgProps>
              </a:ext>
            </a:extLst>
          </a:blip>
          <a:srcRect t="9639" r="33782" b="18072"/>
          <a:stretch>
            <a:fillRect/>
          </a:stretch>
        </p:blipFill>
        <p:spPr bwMode="auto">
          <a:xfrm>
            <a:off x="205776" y="1508762"/>
            <a:ext cx="8496264" cy="5103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0" y="0"/>
            <a:ext cx="9145588" cy="6858000"/>
          </a:xfrm>
        </p:spPr>
        <p:txBody>
          <a:bodyPr/>
          <a:lstStyle/>
          <a:p>
            <a:pPr marL="0" indent="0" algn="ctr">
              <a:buNone/>
            </a:pPr>
            <a:endParaRPr lang="en-IN" sz="2800" dirty="0" smtClean="0"/>
          </a:p>
          <a:p>
            <a:pPr marL="0" indent="0" algn="ctr">
              <a:buNone/>
            </a:pPr>
            <a:r>
              <a:rPr lang="en-IN" sz="2800" dirty="0" smtClean="0"/>
              <a:t>After reading the file following is the file output. The file containing content as “OK” has been updated as “this book is really good and inspiring” due to write operation as it has overridden previous operation.</a:t>
            </a:r>
          </a:p>
          <a:p>
            <a:pPr marL="0" indent="0" algn="ctr">
              <a:buNone/>
            </a:pPr>
            <a:endParaRPr lang="en-US" sz="3200" b="1" u="sng" dirty="0" smtClean="0"/>
          </a:p>
          <a:p>
            <a:endParaRPr lang="en-US" dirty="0"/>
          </a:p>
        </p:txBody>
      </p:sp>
      <p:pic>
        <p:nvPicPr>
          <p:cNvPr id="5" name="Picture 4"/>
          <p:cNvPicPr/>
          <p:nvPr/>
        </p:nvPicPr>
        <p:blipFill>
          <a:blip r:embed="rId2"/>
          <a:srcRect r="47233" b="54728"/>
          <a:stretch>
            <a:fillRect/>
          </a:stretch>
        </p:blipFill>
        <p:spPr bwMode="auto">
          <a:xfrm>
            <a:off x="2054016" y="2379945"/>
            <a:ext cx="5204814" cy="3608542"/>
          </a:xfrm>
          <a:prstGeom prst="rect">
            <a:avLst/>
          </a:prstGeom>
          <a:noFill/>
          <a:ln w="9525">
            <a:noFill/>
            <a:miter lim="800000"/>
            <a:headEnd/>
            <a:tailEnd/>
          </a:ln>
        </p:spPr>
      </p:pic>
      <p:sp>
        <p:nvSpPr>
          <p:cNvPr id="6" name="Rectangle 5"/>
          <p:cNvSpPr/>
          <p:nvPr/>
        </p:nvSpPr>
        <p:spPr>
          <a:xfrm>
            <a:off x="558660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22590309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0" y="0"/>
            <a:ext cx="9145588" cy="6858000"/>
          </a:xfrm>
        </p:spPr>
        <p:txBody>
          <a:bodyPr/>
          <a:lstStyle/>
          <a:p>
            <a:pPr marL="0" indent="0" algn="ctr">
              <a:buNone/>
            </a:pPr>
            <a:endParaRPr lang="en-IN" sz="2800" dirty="0" smtClean="0"/>
          </a:p>
          <a:p>
            <a:pPr marL="0" indent="0" algn="ctr">
              <a:buNone/>
            </a:pPr>
            <a:r>
              <a:rPr lang="en-IN" sz="2800" dirty="0" smtClean="0"/>
              <a:t>Even the </a:t>
            </a:r>
            <a:r>
              <a:rPr lang="en-IN" sz="2800" smtClean="0"/>
              <a:t>text file(notepad file) </a:t>
            </a:r>
            <a:r>
              <a:rPr lang="en-IN" sz="2800" dirty="0" smtClean="0"/>
              <a:t>has been updated- from “ok” to “this book is really good and inspiring”</a:t>
            </a:r>
          </a:p>
          <a:p>
            <a:pPr marL="0" indent="0" algn="ctr">
              <a:buNone/>
            </a:pPr>
            <a:endParaRPr lang="en-IN" sz="2800" dirty="0" smtClean="0"/>
          </a:p>
          <a:p>
            <a:pPr marL="0" indent="0" algn="ctr">
              <a:buNone/>
            </a:pPr>
            <a:endParaRPr lang="en-US" sz="3200" b="1" u="sng" dirty="0" smtClean="0"/>
          </a:p>
          <a:p>
            <a:endParaRPr lang="en-US" dirty="0"/>
          </a:p>
        </p:txBody>
      </p:sp>
      <p:pic>
        <p:nvPicPr>
          <p:cNvPr id="6" name="Picture 5"/>
          <p:cNvPicPr/>
          <p:nvPr/>
        </p:nvPicPr>
        <p:blipFill>
          <a:blip r:embed="rId2"/>
          <a:srcRect r="40579" b="65462"/>
          <a:stretch>
            <a:fillRect/>
          </a:stretch>
        </p:blipFill>
        <p:spPr bwMode="auto">
          <a:xfrm>
            <a:off x="880264" y="1859280"/>
            <a:ext cx="6950647" cy="4572000"/>
          </a:xfrm>
          <a:prstGeom prst="rect">
            <a:avLst/>
          </a:prstGeom>
          <a:noFill/>
          <a:ln w="9525">
            <a:noFill/>
            <a:miter lim="800000"/>
            <a:headEnd/>
            <a:tailEnd/>
          </a:ln>
        </p:spPr>
      </p:pic>
      <p:sp>
        <p:nvSpPr>
          <p:cNvPr id="5" name="Rectangle 4"/>
          <p:cNvSpPr/>
          <p:nvPr/>
        </p:nvSpPr>
        <p:spPr>
          <a:xfrm>
            <a:off x="558660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22590309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0" y="0"/>
            <a:ext cx="9145588" cy="6858000"/>
          </a:xfrm>
        </p:spPr>
        <p:txBody>
          <a:bodyPr/>
          <a:lstStyle/>
          <a:p>
            <a:pPr marL="0" indent="0">
              <a:buNone/>
            </a:pPr>
            <a:endParaRPr lang="en-US" sz="1050" b="1" u="sng" dirty="0" smtClean="0">
              <a:solidFill>
                <a:srgbClr val="FFFF00"/>
              </a:solidFill>
            </a:endParaRPr>
          </a:p>
          <a:p>
            <a:pPr marL="0" indent="0">
              <a:buNone/>
            </a:pPr>
            <a:endParaRPr lang="en-US" sz="2800" b="1" u="sng" dirty="0" smtClean="0">
              <a:solidFill>
                <a:srgbClr val="C00000"/>
              </a:solidFill>
            </a:endParaRPr>
          </a:p>
          <a:p>
            <a:pPr marL="0" indent="0">
              <a:buNone/>
            </a:pPr>
            <a:r>
              <a:rPr lang="en-US" sz="2800" b="1" u="sng" dirty="0" smtClean="0">
                <a:solidFill>
                  <a:srgbClr val="C00000"/>
                </a:solidFill>
              </a:rPr>
              <a:t>3. </a:t>
            </a:r>
            <a:r>
              <a:rPr lang="en-US" sz="2800" b="1" u="sng" dirty="0" err="1" smtClean="0">
                <a:solidFill>
                  <a:srgbClr val="C00000"/>
                </a:solidFill>
              </a:rPr>
              <a:t>fputc</a:t>
            </a:r>
            <a:r>
              <a:rPr lang="en-US" sz="2800" b="1" u="sng" dirty="0" smtClean="0">
                <a:solidFill>
                  <a:srgbClr val="C00000"/>
                </a:solidFill>
              </a:rPr>
              <a:t>()-writes a character to the stream</a:t>
            </a:r>
          </a:p>
          <a:p>
            <a:pPr marL="0" indent="0">
              <a:buNone/>
            </a:pPr>
            <a:endParaRPr lang="en-US" sz="2400" b="1" u="sng" dirty="0">
              <a:solidFill>
                <a:srgbClr val="C00000"/>
              </a:solidFill>
            </a:endParaRPr>
          </a:p>
          <a:p>
            <a:pPr algn="just">
              <a:buFont typeface="Wingdings" panose="05000000000000000000" pitchFamily="2" charset="2"/>
              <a:buChar char="q"/>
            </a:pPr>
            <a:r>
              <a:rPr lang="en-US" sz="2800" dirty="0" smtClean="0">
                <a:latin typeface="Century" panose="02040604050505020304" pitchFamily="18" charset="0"/>
              </a:rPr>
              <a:t>It </a:t>
            </a:r>
            <a:r>
              <a:rPr lang="en-US" sz="2800" b="1" dirty="0" smtClean="0">
                <a:solidFill>
                  <a:srgbClr val="FF0000"/>
                </a:solidFill>
                <a:latin typeface="Century" panose="02040604050505020304" pitchFamily="18" charset="0"/>
              </a:rPr>
              <a:t>writes</a:t>
            </a:r>
            <a:r>
              <a:rPr lang="en-US" sz="2800" dirty="0" smtClean="0">
                <a:latin typeface="Century" panose="02040604050505020304" pitchFamily="18" charset="0"/>
              </a:rPr>
              <a:t> the byte specified by </a:t>
            </a:r>
            <a:r>
              <a:rPr lang="en-US" sz="2800" b="1" dirty="0" smtClean="0">
                <a:solidFill>
                  <a:srgbClr val="FF0000"/>
                </a:solidFill>
                <a:latin typeface="Century" panose="02040604050505020304" pitchFamily="18" charset="0"/>
              </a:rPr>
              <a:t>c</a:t>
            </a:r>
            <a:r>
              <a:rPr lang="en-US" sz="2800" dirty="0" smtClean="0">
                <a:latin typeface="Century" panose="02040604050505020304" pitchFamily="18" charset="0"/>
              </a:rPr>
              <a:t>(converted into unsigned char)</a:t>
            </a:r>
            <a:r>
              <a:rPr lang="en-US" sz="2800" b="1" dirty="0" smtClean="0">
                <a:latin typeface="Century" panose="02040604050505020304" pitchFamily="18" charset="0"/>
              </a:rPr>
              <a:t> </a:t>
            </a:r>
            <a:r>
              <a:rPr lang="en-US" sz="2800" dirty="0" smtClean="0">
                <a:latin typeface="Century" panose="02040604050505020304" pitchFamily="18" charset="0"/>
              </a:rPr>
              <a:t>to the O/P stream pointed to by</a:t>
            </a:r>
            <a:r>
              <a:rPr lang="en-US" sz="2800" b="1" dirty="0" smtClean="0">
                <a:latin typeface="Century" panose="02040604050505020304" pitchFamily="18" charset="0"/>
              </a:rPr>
              <a:t> </a:t>
            </a:r>
            <a:r>
              <a:rPr lang="en-US" sz="2800" b="1" dirty="0" smtClean="0">
                <a:solidFill>
                  <a:srgbClr val="FF0000"/>
                </a:solidFill>
                <a:latin typeface="Century" panose="02040604050505020304" pitchFamily="18" charset="0"/>
              </a:rPr>
              <a:t>stream.</a:t>
            </a:r>
          </a:p>
          <a:p>
            <a:pPr algn="just">
              <a:buFont typeface="Wingdings" panose="05000000000000000000" pitchFamily="2" charset="2"/>
              <a:buChar char="q"/>
            </a:pPr>
            <a:r>
              <a:rPr lang="en-US" sz="2800" dirty="0" smtClean="0">
                <a:latin typeface="Century" panose="02040604050505020304" pitchFamily="18" charset="0"/>
              </a:rPr>
              <a:t> on successful completion </a:t>
            </a:r>
            <a:r>
              <a:rPr lang="en-US" sz="2800" b="1" dirty="0" err="1" smtClean="0">
                <a:solidFill>
                  <a:srgbClr val="FF0000"/>
                </a:solidFill>
                <a:latin typeface="Century" panose="02040604050505020304" pitchFamily="18" charset="0"/>
              </a:rPr>
              <a:t>fputc</a:t>
            </a:r>
            <a:r>
              <a:rPr lang="en-US" sz="2800" b="1" dirty="0" smtClean="0">
                <a:solidFill>
                  <a:srgbClr val="FF0000"/>
                </a:solidFill>
                <a:latin typeface="Century" panose="02040604050505020304" pitchFamily="18" charset="0"/>
              </a:rPr>
              <a:t>()</a:t>
            </a:r>
            <a:r>
              <a:rPr lang="en-US" sz="2800" dirty="0" smtClean="0">
                <a:latin typeface="Century" panose="02040604050505020304" pitchFamily="18" charset="0"/>
              </a:rPr>
              <a:t> will return the value it has written. If </a:t>
            </a:r>
            <a:r>
              <a:rPr lang="en-US" sz="2800" b="1" dirty="0" smtClean="0">
                <a:solidFill>
                  <a:srgbClr val="FF0000"/>
                </a:solidFill>
                <a:latin typeface="Century" panose="02040604050505020304" pitchFamily="18" charset="0"/>
              </a:rPr>
              <a:t>error occurs </a:t>
            </a:r>
            <a:r>
              <a:rPr lang="en-US" sz="2800" dirty="0" smtClean="0">
                <a:latin typeface="Century" panose="02040604050505020304" pitchFamily="18" charset="0"/>
              </a:rPr>
              <a:t>it returns </a:t>
            </a:r>
            <a:r>
              <a:rPr lang="en-US" sz="2800" b="1" dirty="0" smtClean="0">
                <a:solidFill>
                  <a:srgbClr val="FF0000"/>
                </a:solidFill>
                <a:latin typeface="Century" panose="02040604050505020304" pitchFamily="18" charset="0"/>
              </a:rPr>
              <a:t>EOF</a:t>
            </a:r>
            <a:r>
              <a:rPr lang="en-US" sz="2800" dirty="0" smtClean="0">
                <a:latin typeface="Century" panose="02040604050505020304" pitchFamily="18" charset="0"/>
              </a:rPr>
              <a:t> &amp; the </a:t>
            </a:r>
            <a:r>
              <a:rPr lang="en-US" sz="2800" b="1" dirty="0" smtClean="0">
                <a:solidFill>
                  <a:srgbClr val="FF0000"/>
                </a:solidFill>
                <a:latin typeface="Century" panose="02040604050505020304" pitchFamily="18" charset="0"/>
              </a:rPr>
              <a:t>error indicator </a:t>
            </a:r>
            <a:r>
              <a:rPr lang="en-US" sz="2800" dirty="0" smtClean="0">
                <a:latin typeface="Century" panose="02040604050505020304" pitchFamily="18" charset="0"/>
              </a:rPr>
              <a:t>for the stream is set.</a:t>
            </a:r>
            <a:endParaRPr lang="en-US" sz="2400" dirty="0"/>
          </a:p>
          <a:p>
            <a:endParaRPr lang="en-US" dirty="0"/>
          </a:p>
        </p:txBody>
      </p:sp>
      <p:sp>
        <p:nvSpPr>
          <p:cNvPr id="3" name="Rounded Rectangle 2"/>
          <p:cNvSpPr/>
          <p:nvPr/>
        </p:nvSpPr>
        <p:spPr>
          <a:xfrm>
            <a:off x="673473" y="4798454"/>
            <a:ext cx="7873578" cy="88606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800" b="1" dirty="0" smtClean="0">
              <a:solidFill>
                <a:srgbClr val="FF0000"/>
              </a:solidFill>
            </a:endParaRPr>
          </a:p>
          <a:p>
            <a:pPr algn="ctr"/>
            <a:r>
              <a:rPr lang="en-US" sz="2800" b="1" dirty="0" err="1" smtClean="0">
                <a:solidFill>
                  <a:schemeClr val="tx1"/>
                </a:solidFill>
              </a:rPr>
              <a:t>int</a:t>
            </a:r>
            <a:r>
              <a:rPr lang="en-US" sz="2800" b="1" dirty="0" smtClean="0">
                <a:solidFill>
                  <a:schemeClr val="tx1"/>
                </a:solidFill>
              </a:rPr>
              <a:t> </a:t>
            </a:r>
            <a:r>
              <a:rPr lang="en-US" sz="2800" b="1" dirty="0" err="1" smtClean="0">
                <a:solidFill>
                  <a:schemeClr val="tx1"/>
                </a:solidFill>
              </a:rPr>
              <a:t>fputc</a:t>
            </a:r>
            <a:r>
              <a:rPr lang="en-US" sz="2800" b="1" dirty="0" smtClean="0">
                <a:solidFill>
                  <a:schemeClr val="tx1"/>
                </a:solidFill>
              </a:rPr>
              <a:t>(</a:t>
            </a:r>
            <a:r>
              <a:rPr lang="en-US" sz="2800" b="1" dirty="0" err="1" smtClean="0">
                <a:solidFill>
                  <a:schemeClr val="tx1"/>
                </a:solidFill>
              </a:rPr>
              <a:t>int</a:t>
            </a:r>
            <a:r>
              <a:rPr lang="en-US" sz="2800" b="1" dirty="0" smtClean="0">
                <a:solidFill>
                  <a:schemeClr val="tx1"/>
                </a:solidFill>
              </a:rPr>
              <a:t> c, FILE *stream);</a:t>
            </a:r>
          </a:p>
          <a:p>
            <a:pPr algn="ctr"/>
            <a:endParaRPr lang="en-US" sz="2800" b="1" dirty="0">
              <a:solidFill>
                <a:srgbClr val="FF0000"/>
              </a:solidFill>
            </a:endParaRPr>
          </a:p>
        </p:txBody>
      </p:sp>
      <p:sp>
        <p:nvSpPr>
          <p:cNvPr id="5" name="Rectangle 4"/>
          <p:cNvSpPr/>
          <p:nvPr/>
        </p:nvSpPr>
        <p:spPr>
          <a:xfrm>
            <a:off x="558660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4060296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marL="0" indent="0" algn="ctr">
              <a:buNone/>
            </a:pPr>
            <a:r>
              <a:rPr lang="en-US" sz="4000" b="1" u="sng" dirty="0" smtClean="0">
                <a:solidFill>
                  <a:srgbClr val="0070C0"/>
                </a:solidFill>
                <a:latin typeface="Arial Black" panose="020B0A04020102020204" pitchFamily="34" charset="0"/>
              </a:rPr>
              <a:t>STREAMS</a:t>
            </a:r>
          </a:p>
          <a:p>
            <a:pPr algn="just">
              <a:buFont typeface="Wingdings" panose="05000000000000000000" pitchFamily="2" charset="2"/>
              <a:buChar char="q"/>
            </a:pPr>
            <a:r>
              <a:rPr lang="en-US" sz="2400" b="1" dirty="0" smtClean="0">
                <a:latin typeface="Candara" panose="020E0502030303020204" pitchFamily="34" charset="0"/>
              </a:rPr>
              <a:t>Standard streams are pre-connected input output channels between a text terminal and a program.  Hence, a stream is a </a:t>
            </a:r>
            <a:r>
              <a:rPr lang="en-US" sz="2400" b="1" dirty="0" smtClean="0">
                <a:solidFill>
                  <a:srgbClr val="FF0000"/>
                </a:solidFill>
                <a:latin typeface="Candara" panose="020E0502030303020204" pitchFamily="34" charset="0"/>
              </a:rPr>
              <a:t>logical interface </a:t>
            </a:r>
            <a:r>
              <a:rPr lang="en-US" sz="2400" b="1" dirty="0" smtClean="0">
                <a:latin typeface="Candara" panose="020E0502030303020204" pitchFamily="34" charset="0"/>
              </a:rPr>
              <a:t>to the devices that are connected to the computer.</a:t>
            </a:r>
          </a:p>
          <a:p>
            <a:pPr algn="just">
              <a:buFont typeface="Wingdings" panose="05000000000000000000" pitchFamily="2" charset="2"/>
              <a:buChar char="q"/>
            </a:pPr>
            <a:r>
              <a:rPr lang="en-US" sz="2400" b="1" dirty="0" smtClean="0">
                <a:latin typeface="Candara" panose="020E0502030303020204" pitchFamily="34" charset="0"/>
              </a:rPr>
              <a:t>Stream is widely used as a logical interface to a file where a file can be a disk file, monitor, keyboard, etc. </a:t>
            </a:r>
            <a:endParaRPr lang="en-US" sz="2400" b="1" dirty="0">
              <a:latin typeface="Candara" panose="020E0502030303020204" pitchFamily="34" charset="0"/>
            </a:endParaRPr>
          </a:p>
          <a:p>
            <a:pPr algn="just">
              <a:buFont typeface="Wingdings" panose="05000000000000000000" pitchFamily="2" charset="2"/>
              <a:buChar char="q"/>
            </a:pPr>
            <a:r>
              <a:rPr lang="en-US" sz="2400" b="1" dirty="0" smtClean="0">
                <a:latin typeface="Candara" panose="020E0502030303020204" pitchFamily="34" charset="0"/>
              </a:rPr>
              <a:t>The files may differ from each other in the content, the type of operation, file  mode, but the streams are the same. Stream is linked to a file using </a:t>
            </a:r>
            <a:r>
              <a:rPr lang="en-US" sz="2400" b="1" dirty="0" smtClean="0">
                <a:solidFill>
                  <a:srgbClr val="FF0000"/>
                </a:solidFill>
                <a:latin typeface="Candara" panose="020E0502030303020204" pitchFamily="34" charset="0"/>
              </a:rPr>
              <a:t>open operation </a:t>
            </a:r>
            <a:r>
              <a:rPr lang="en-US" sz="2400" b="1" dirty="0" smtClean="0">
                <a:latin typeface="Candara" panose="020E0502030303020204" pitchFamily="34" charset="0"/>
              </a:rPr>
              <a:t>and disassociated from file using </a:t>
            </a:r>
            <a:r>
              <a:rPr lang="en-US" sz="2400" b="1" dirty="0" smtClean="0">
                <a:solidFill>
                  <a:srgbClr val="FF0000"/>
                </a:solidFill>
                <a:latin typeface="Candara" panose="020E0502030303020204" pitchFamily="34" charset="0"/>
              </a:rPr>
              <a:t>close operation.</a:t>
            </a:r>
          </a:p>
          <a:p>
            <a:pPr algn="just">
              <a:buFont typeface="Wingdings" panose="05000000000000000000" pitchFamily="2" charset="2"/>
              <a:buChar char="q"/>
            </a:pPr>
            <a:endParaRPr lang="en-US" dirty="0">
              <a:latin typeface="Candara" panose="020E0502030303020204" pitchFamily="34" charset="0"/>
            </a:endParaRPr>
          </a:p>
          <a:p>
            <a:pPr algn="just">
              <a:buFont typeface="Wingdings" panose="05000000000000000000" pitchFamily="2" charset="2"/>
              <a:buChar char="q"/>
            </a:pPr>
            <a:endParaRPr lang="en-US" dirty="0" smtClean="0">
              <a:solidFill>
                <a:schemeClr val="accent1">
                  <a:lumMod val="75000"/>
                </a:schemeClr>
              </a:solidFill>
              <a:latin typeface="Candara" panose="020E0502030303020204" pitchFamily="34" charset="0"/>
            </a:endParaRPr>
          </a:p>
          <a:p>
            <a:pPr algn="just">
              <a:buFont typeface="Wingdings" panose="05000000000000000000" pitchFamily="2" charset="2"/>
              <a:buChar char="q"/>
            </a:pPr>
            <a:endParaRPr lang="en-US" dirty="0">
              <a:solidFill>
                <a:schemeClr val="accent1">
                  <a:lumMod val="75000"/>
                </a:schemeClr>
              </a:solidFill>
              <a:latin typeface="Candara" panose="020E0502030303020204" pitchFamily="34" charset="0"/>
            </a:endParaRPr>
          </a:p>
          <a:p>
            <a:pPr algn="just">
              <a:buFont typeface="Wingdings" panose="05000000000000000000" pitchFamily="2" charset="2"/>
              <a:buChar char="q"/>
            </a:pPr>
            <a:endParaRPr lang="en-US" dirty="0" smtClean="0">
              <a:solidFill>
                <a:schemeClr val="accent1">
                  <a:lumMod val="75000"/>
                </a:schemeClr>
              </a:solidFill>
              <a:latin typeface="Candara" panose="020E0502030303020204" pitchFamily="34" charset="0"/>
            </a:endParaRPr>
          </a:p>
          <a:p>
            <a:pPr algn="just">
              <a:buFont typeface="Wingdings" panose="05000000000000000000" pitchFamily="2" charset="2"/>
              <a:buChar char="q"/>
            </a:pPr>
            <a:endParaRPr lang="en-US" dirty="0">
              <a:solidFill>
                <a:schemeClr val="accent1">
                  <a:lumMod val="75000"/>
                </a:schemeClr>
              </a:solidFill>
              <a:latin typeface="Candara" panose="020E0502030303020204" pitchFamily="34" charset="0"/>
            </a:endParaRPr>
          </a:p>
          <a:p>
            <a:pPr algn="just">
              <a:buFont typeface="Wingdings" panose="05000000000000000000" pitchFamily="2" charset="2"/>
              <a:buChar char="q"/>
            </a:pPr>
            <a:endParaRPr lang="en-US" dirty="0">
              <a:solidFill>
                <a:schemeClr val="accent1">
                  <a:lumMod val="75000"/>
                </a:schemeClr>
              </a:solidFill>
              <a:latin typeface="Candara" panose="020E0502030303020204" pitchFamily="34" charset="0"/>
            </a:endParaRPr>
          </a:p>
          <a:p>
            <a:pPr marL="0" indent="0">
              <a:buNone/>
            </a:pPr>
            <a:endParaRPr lang="en-US" b="1" u="sng" dirty="0">
              <a:solidFill>
                <a:srgbClr val="002060"/>
              </a:solidFill>
              <a:latin typeface="Arial Black" panose="020B0A04020102020204" pitchFamily="34" charset="0"/>
            </a:endParaRPr>
          </a:p>
          <a:p>
            <a:endParaRPr lang="en-US" dirty="0"/>
          </a:p>
        </p:txBody>
      </p:sp>
      <p:graphicFrame>
        <p:nvGraphicFramePr>
          <p:cNvPr id="6" name="Diagram 5"/>
          <p:cNvGraphicFramePr/>
          <p:nvPr>
            <p:extLst>
              <p:ext uri="{D42A27DB-BD31-4B8C-83A1-F6EECF244321}">
                <p14:modId xmlns:p14="http://schemas.microsoft.com/office/powerpoint/2010/main" val="2146324929"/>
              </p:ext>
            </p:extLst>
          </p:nvPr>
        </p:nvGraphicFramePr>
        <p:xfrm>
          <a:off x="350520" y="4770120"/>
          <a:ext cx="8643714" cy="1759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6187857" y="37581"/>
            <a:ext cx="2793305" cy="4759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13020413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marL="0" indent="0" algn="ctr">
              <a:buNone/>
            </a:pPr>
            <a:r>
              <a:rPr lang="en-US" sz="2800" b="1" u="sng" dirty="0"/>
              <a:t>Program </a:t>
            </a:r>
            <a:r>
              <a:rPr lang="en-US" sz="2800" b="1" u="sng" dirty="0" smtClean="0">
                <a:latin typeface="Malgun Gothic" pitchFamily="34" charset="-127"/>
                <a:ea typeface="Malgun Gothic" pitchFamily="34" charset="-127"/>
              </a:rPr>
              <a:t>FILE10</a:t>
            </a:r>
            <a:r>
              <a:rPr lang="en-US" sz="2800" b="1" u="sng" dirty="0" smtClean="0"/>
              <a:t>.C showing </a:t>
            </a:r>
            <a:r>
              <a:rPr lang="en-US" sz="2800" b="1" u="sng" dirty="0" err="1" smtClean="0"/>
              <a:t>fputc</a:t>
            </a:r>
            <a:r>
              <a:rPr lang="en-US" sz="2800" b="1" u="sng" dirty="0" smtClean="0"/>
              <a:t>() writing character into </a:t>
            </a:r>
            <a:r>
              <a:rPr lang="en-US" sz="2800" b="1" u="sng" dirty="0"/>
              <a:t>the </a:t>
            </a:r>
            <a:r>
              <a:rPr lang="en-US" sz="2800" b="1" u="sng" dirty="0" smtClean="0"/>
              <a:t>new file “feedback.txt”.</a:t>
            </a:r>
          </a:p>
          <a:p>
            <a:pPr marL="0" indent="0">
              <a:buNone/>
            </a:pPr>
            <a:endParaRPr lang="en-US" b="1" u="sng" dirty="0"/>
          </a:p>
          <a:p>
            <a:pPr marL="0" indent="0">
              <a:buNone/>
            </a:pPr>
            <a:endParaRPr lang="en-US" dirty="0"/>
          </a:p>
        </p:txBody>
      </p:sp>
      <p:pic>
        <p:nvPicPr>
          <p:cNvPr id="5" name="Picture 4"/>
          <p:cNvPicPr/>
          <p:nvPr/>
        </p:nvPicPr>
        <p:blipFill>
          <a:blip r:embed="rId2">
            <a:clrChange>
              <a:clrFrom>
                <a:srgbClr val="0000AE"/>
              </a:clrFrom>
              <a:clrTo>
                <a:srgbClr val="0000AE">
                  <a:alpha val="0"/>
                </a:srgbClr>
              </a:clrTo>
            </a:clrChange>
            <a:extLst>
              <a:ext uri="{BEBA8EAE-BF5A-486C-A8C5-ECC9F3942E4B}">
                <a14:imgProps xmlns:a14="http://schemas.microsoft.com/office/drawing/2010/main">
                  <a14:imgLayer r:embed="rId3">
                    <a14:imgEffect>
                      <a14:saturation sat="66000"/>
                    </a14:imgEffect>
                    <a14:imgEffect>
                      <a14:brightnessContrast bright="40000" contrast="20000"/>
                    </a14:imgEffect>
                  </a14:imgLayer>
                </a14:imgProps>
              </a:ext>
            </a:extLst>
          </a:blip>
          <a:srcRect t="11847" r="32018" b="18072"/>
          <a:stretch>
            <a:fillRect/>
          </a:stretch>
        </p:blipFill>
        <p:spPr bwMode="auto">
          <a:xfrm>
            <a:off x="304800" y="929640"/>
            <a:ext cx="8427720" cy="5684520"/>
          </a:xfrm>
          <a:prstGeom prst="rect">
            <a:avLst/>
          </a:prstGeom>
          <a:noFill/>
          <a:ln w="9525">
            <a:noFill/>
            <a:miter lim="800000"/>
            <a:headEnd/>
            <a:tailEnd/>
          </a:ln>
        </p:spPr>
      </p:pic>
      <p:sp>
        <p:nvSpPr>
          <p:cNvPr id="6" name="Line Callout 1 5"/>
          <p:cNvSpPr/>
          <p:nvPr/>
        </p:nvSpPr>
        <p:spPr>
          <a:xfrm>
            <a:off x="5791200" y="2316480"/>
            <a:ext cx="2118360" cy="914400"/>
          </a:xfrm>
          <a:prstGeom prst="borderCallout1">
            <a:avLst>
              <a:gd name="adj1" fmla="val 50417"/>
              <a:gd name="adj2" fmla="val 300"/>
              <a:gd name="adj3" fmla="val 365833"/>
              <a:gd name="adj4" fmla="val -1016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Put char by char to the file pointer </a:t>
            </a:r>
            <a:r>
              <a:rPr lang="en-US" dirty="0" err="1" smtClean="0"/>
              <a:t>fp</a:t>
            </a:r>
            <a:endParaRPr lang="en-IN" dirty="0"/>
          </a:p>
        </p:txBody>
      </p:sp>
    </p:spTree>
    <p:extLst>
      <p:ext uri="{BB962C8B-B14F-4D97-AF65-F5344CB8AC3E}">
        <p14:creationId xmlns:p14="http://schemas.microsoft.com/office/powerpoint/2010/main" val="30013217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marL="0" indent="0" algn="ctr">
              <a:buNone/>
            </a:pPr>
            <a:endParaRPr lang="en-US" sz="1600" u="sng" dirty="0" smtClean="0"/>
          </a:p>
          <a:p>
            <a:pPr marL="0" indent="0" algn="ctr">
              <a:buNone/>
            </a:pPr>
            <a:r>
              <a:rPr lang="en-US" sz="2400" b="1" u="sng" dirty="0" smtClean="0"/>
              <a:t>Output of </a:t>
            </a:r>
            <a:r>
              <a:rPr lang="en-US" sz="2400" b="1" u="sng" dirty="0" smtClean="0">
                <a:latin typeface="Malgun Gothic" pitchFamily="34" charset="-127"/>
                <a:ea typeface="Malgun Gothic" pitchFamily="34" charset="-127"/>
              </a:rPr>
              <a:t>“FILE10.c”</a:t>
            </a:r>
          </a:p>
          <a:p>
            <a:pPr marL="0" indent="0" algn="ctr">
              <a:buNone/>
            </a:pPr>
            <a:endParaRPr lang="en-US" dirty="0" smtClean="0"/>
          </a:p>
          <a:p>
            <a:pPr marL="0" indent="0" algn="ctr">
              <a:buNone/>
            </a:pPr>
            <a:endParaRPr lang="en-US" dirty="0"/>
          </a:p>
          <a:p>
            <a:pPr marL="0" indent="0" algn="ctr">
              <a:buNone/>
            </a:pPr>
            <a:endParaRPr lang="en-US" dirty="0"/>
          </a:p>
        </p:txBody>
      </p:sp>
      <p:pic>
        <p:nvPicPr>
          <p:cNvPr id="7" name="Picture 6"/>
          <p:cNvPicPr/>
          <p:nvPr/>
        </p:nvPicPr>
        <p:blipFill>
          <a:blip r:embed="rId2"/>
          <a:srcRect r="29861" b="77711"/>
          <a:stretch>
            <a:fillRect/>
          </a:stretch>
        </p:blipFill>
        <p:spPr bwMode="auto">
          <a:xfrm>
            <a:off x="1295400" y="1600200"/>
            <a:ext cx="6797040" cy="3810000"/>
          </a:xfrm>
          <a:prstGeom prst="rect">
            <a:avLst/>
          </a:prstGeom>
          <a:noFill/>
          <a:ln w="9525">
            <a:noFill/>
            <a:miter lim="800000"/>
            <a:headEnd/>
            <a:tailEnd/>
          </a:ln>
        </p:spPr>
      </p:pic>
      <p:sp>
        <p:nvSpPr>
          <p:cNvPr id="4" name="Rectangle 3"/>
          <p:cNvSpPr/>
          <p:nvPr/>
        </p:nvSpPr>
        <p:spPr>
          <a:xfrm>
            <a:off x="558660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13063605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lgn="ctr"/>
            <a:endParaRPr lang="en-IN" sz="1400" dirty="0" smtClean="0"/>
          </a:p>
          <a:p>
            <a:pPr algn="ctr">
              <a:buNone/>
            </a:pPr>
            <a:r>
              <a:rPr lang="en-IN" b="1" u="sng" dirty="0" smtClean="0"/>
              <a:t>Reading the file ”feedback.txt” by calling </a:t>
            </a:r>
            <a:r>
              <a:rPr lang="en-IN" b="1" u="sng" dirty="0" err="1" smtClean="0"/>
              <a:t>fopen</a:t>
            </a:r>
            <a:r>
              <a:rPr lang="en-IN" b="1" u="sng" dirty="0" smtClean="0"/>
              <a:t>()</a:t>
            </a:r>
          </a:p>
          <a:p>
            <a:pPr algn="ctr">
              <a:buNone/>
            </a:pPr>
            <a:endParaRPr lang="en-IN" dirty="0"/>
          </a:p>
        </p:txBody>
      </p:sp>
      <p:pic>
        <p:nvPicPr>
          <p:cNvPr id="4" name="Picture 3"/>
          <p:cNvPicPr/>
          <p:nvPr/>
        </p:nvPicPr>
        <p:blipFill>
          <a:blip r:embed="rId2">
            <a:clrChange>
              <a:clrFrom>
                <a:srgbClr val="0000AE"/>
              </a:clrFrom>
              <a:clrTo>
                <a:srgbClr val="0000AE">
                  <a:alpha val="0"/>
                </a:srgbClr>
              </a:clrTo>
            </a:clrChange>
            <a:extLst>
              <a:ext uri="{BEBA8EAE-BF5A-486C-A8C5-ECC9F3942E4B}">
                <a14:imgProps xmlns:a14="http://schemas.microsoft.com/office/drawing/2010/main">
                  <a14:imgLayer r:embed="rId3">
                    <a14:imgEffect>
                      <a14:saturation sat="66000"/>
                    </a14:imgEffect>
                    <a14:imgEffect>
                      <a14:brightnessContrast bright="40000" contrast="20000"/>
                    </a14:imgEffect>
                  </a14:imgLayer>
                </a14:imgProps>
              </a:ext>
            </a:extLst>
          </a:blip>
          <a:srcRect t="10843" r="33056" b="16466"/>
          <a:stretch>
            <a:fillRect/>
          </a:stretch>
        </p:blipFill>
        <p:spPr bwMode="auto">
          <a:xfrm>
            <a:off x="228600" y="868680"/>
            <a:ext cx="8595359" cy="556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lgn="ctr">
              <a:buNone/>
            </a:pPr>
            <a:endParaRPr lang="en-IN" sz="1050" b="1" u="sng" dirty="0" smtClean="0"/>
          </a:p>
          <a:p>
            <a:pPr algn="ctr">
              <a:buNone/>
            </a:pPr>
            <a:r>
              <a:rPr lang="en-IN" b="1" u="sng" dirty="0" smtClean="0"/>
              <a:t>Output after reading the </a:t>
            </a:r>
            <a:r>
              <a:rPr lang="en-IN" b="1" u="sng" dirty="0" err="1" smtClean="0"/>
              <a:t>file”feedback.txt</a:t>
            </a:r>
            <a:r>
              <a:rPr lang="en-IN" b="1" u="sng" dirty="0" smtClean="0"/>
              <a:t>” using </a:t>
            </a:r>
            <a:r>
              <a:rPr lang="en-IN" b="1" u="sng" dirty="0" err="1" smtClean="0"/>
              <a:t>fopen</a:t>
            </a:r>
            <a:r>
              <a:rPr lang="en-IN" b="1" u="sng" dirty="0" smtClean="0"/>
              <a:t>() in read mode</a:t>
            </a:r>
          </a:p>
          <a:p>
            <a:pPr algn="ctr">
              <a:buNone/>
            </a:pPr>
            <a:endParaRPr lang="en-US" b="1" u="sng" dirty="0" smtClean="0"/>
          </a:p>
          <a:p>
            <a:pPr algn="ctr">
              <a:buNone/>
            </a:pPr>
            <a:endParaRPr lang="en-US" b="1" u="sng" dirty="0" smtClean="0"/>
          </a:p>
          <a:p>
            <a:pPr algn="ctr">
              <a:buNone/>
            </a:pPr>
            <a:endParaRPr lang="en-US" b="1" u="sng" dirty="0" smtClean="0"/>
          </a:p>
          <a:p>
            <a:pPr algn="ctr">
              <a:buNone/>
            </a:pPr>
            <a:endParaRPr lang="en-US" b="1" u="sng" dirty="0" smtClean="0"/>
          </a:p>
          <a:p>
            <a:pPr algn="ctr">
              <a:buNone/>
            </a:pPr>
            <a:endParaRPr lang="en-IN" sz="1400" b="1" u="sng" dirty="0" smtClean="0"/>
          </a:p>
          <a:p>
            <a:pPr algn="ctr">
              <a:buNone/>
            </a:pPr>
            <a:r>
              <a:rPr lang="en-IN" b="1" u="sng" dirty="0" smtClean="0"/>
              <a:t>Notepad file of “Feedback.txt”</a:t>
            </a:r>
          </a:p>
          <a:p>
            <a:endParaRPr lang="en-IN" dirty="0"/>
          </a:p>
        </p:txBody>
      </p:sp>
      <p:pic>
        <p:nvPicPr>
          <p:cNvPr id="4" name="Picture 3"/>
          <p:cNvPicPr/>
          <p:nvPr/>
        </p:nvPicPr>
        <p:blipFill>
          <a:blip r:embed="rId2"/>
          <a:srcRect r="67935" b="77912"/>
          <a:stretch>
            <a:fillRect/>
          </a:stretch>
        </p:blipFill>
        <p:spPr bwMode="auto">
          <a:xfrm>
            <a:off x="575286" y="1201946"/>
            <a:ext cx="7760993" cy="1907013"/>
          </a:xfrm>
          <a:prstGeom prst="rect">
            <a:avLst/>
          </a:prstGeom>
          <a:noFill/>
          <a:ln w="9525">
            <a:noFill/>
            <a:miter lim="800000"/>
            <a:headEnd/>
            <a:tailEnd/>
          </a:ln>
        </p:spPr>
      </p:pic>
      <p:pic>
        <p:nvPicPr>
          <p:cNvPr id="5" name="Picture 4"/>
          <p:cNvPicPr/>
          <p:nvPr/>
        </p:nvPicPr>
        <p:blipFill>
          <a:blip r:embed="rId3"/>
          <a:srcRect r="64473" b="76908"/>
          <a:stretch>
            <a:fillRect/>
          </a:stretch>
        </p:blipFill>
        <p:spPr bwMode="auto">
          <a:xfrm>
            <a:off x="1173480" y="3886199"/>
            <a:ext cx="6629400" cy="2423161"/>
          </a:xfrm>
          <a:prstGeom prst="rect">
            <a:avLst/>
          </a:prstGeom>
          <a:noFill/>
          <a:ln w="9525">
            <a:noFill/>
            <a:miter lim="800000"/>
            <a:headEnd/>
            <a:tailEnd/>
          </a:ln>
        </p:spPr>
      </p:pic>
      <p:sp>
        <p:nvSpPr>
          <p:cNvPr id="6" name="Rectangle 5"/>
          <p:cNvSpPr/>
          <p:nvPr/>
        </p:nvSpPr>
        <p:spPr>
          <a:xfrm>
            <a:off x="558660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normAutofit lnSpcReduction="10000"/>
          </a:bodyPr>
          <a:lstStyle/>
          <a:p>
            <a:pPr marL="0" indent="0">
              <a:buNone/>
            </a:pPr>
            <a:endParaRPr lang="en-US" sz="1050" dirty="0" smtClean="0"/>
          </a:p>
          <a:p>
            <a:pPr marL="0" indent="0">
              <a:buNone/>
            </a:pPr>
            <a:r>
              <a:rPr lang="en-US" sz="2800" b="1" u="sng" dirty="0" smtClean="0">
                <a:solidFill>
                  <a:srgbClr val="C00000"/>
                </a:solidFill>
              </a:rPr>
              <a:t>4. </a:t>
            </a:r>
            <a:r>
              <a:rPr lang="en-US" sz="2800" b="1" u="sng" dirty="0" err="1" smtClean="0">
                <a:solidFill>
                  <a:srgbClr val="C00000"/>
                </a:solidFill>
              </a:rPr>
              <a:t>fwrite</a:t>
            </a:r>
            <a:r>
              <a:rPr lang="en-US" sz="2800" b="1" u="sng" dirty="0" smtClean="0">
                <a:solidFill>
                  <a:srgbClr val="C00000"/>
                </a:solidFill>
              </a:rPr>
              <a:t>()- writes data to the files</a:t>
            </a:r>
          </a:p>
          <a:p>
            <a:pPr marL="0" indent="0" algn="just">
              <a:buFont typeface="Wingdings" pitchFamily="2" charset="2"/>
              <a:buChar char="q"/>
            </a:pPr>
            <a:r>
              <a:rPr lang="en-US" sz="2800" dirty="0" smtClean="0">
                <a:solidFill>
                  <a:srgbClr val="FFC000"/>
                </a:solidFill>
                <a:latin typeface="Consolas" pitchFamily="49" charset="0"/>
                <a:cs typeface="Consolas" pitchFamily="49" charset="0"/>
              </a:rPr>
              <a:t> </a:t>
            </a:r>
            <a:r>
              <a:rPr lang="en-US" sz="3200" dirty="0" smtClean="0">
                <a:latin typeface="Malgun Gothic" pitchFamily="34" charset="-127"/>
                <a:ea typeface="Malgun Gothic" pitchFamily="34" charset="-127"/>
                <a:cs typeface="Consolas" pitchFamily="49" charset="0"/>
              </a:rPr>
              <a:t>It write </a:t>
            </a:r>
            <a:r>
              <a:rPr lang="en-US" sz="3200" b="1" dirty="0" smtClean="0">
                <a:solidFill>
                  <a:srgbClr val="FF0000"/>
                </a:solidFill>
                <a:latin typeface="Malgun Gothic" pitchFamily="34" charset="-127"/>
                <a:ea typeface="Malgun Gothic" pitchFamily="34" charset="-127"/>
                <a:cs typeface="Consolas" pitchFamily="49" charset="0"/>
              </a:rPr>
              <a:t>objects</a:t>
            </a:r>
            <a:r>
              <a:rPr lang="en-US" sz="3200" dirty="0" smtClean="0">
                <a:latin typeface="Malgun Gothic" pitchFamily="34" charset="-127"/>
                <a:ea typeface="Malgun Gothic" pitchFamily="34" charset="-127"/>
                <a:cs typeface="Consolas" pitchFamily="49" charset="0"/>
              </a:rPr>
              <a:t>(no. of objects are specified by </a:t>
            </a:r>
            <a:r>
              <a:rPr lang="en-US" sz="3200" b="1" dirty="0" smtClean="0">
                <a:solidFill>
                  <a:srgbClr val="FF0000"/>
                </a:solidFill>
                <a:latin typeface="Malgun Gothic" pitchFamily="34" charset="-127"/>
                <a:ea typeface="Malgun Gothic" pitchFamily="34" charset="-127"/>
                <a:cs typeface="Consolas" pitchFamily="49" charset="0"/>
              </a:rPr>
              <a:t>‘count</a:t>
            </a:r>
            <a:r>
              <a:rPr lang="en-US" sz="3200" dirty="0" smtClean="0">
                <a:latin typeface="Malgun Gothic" pitchFamily="34" charset="-127"/>
                <a:ea typeface="Malgun Gothic" pitchFamily="34" charset="-127"/>
                <a:cs typeface="Consolas" pitchFamily="49" charset="0"/>
              </a:rPr>
              <a:t>)’ of size specified by </a:t>
            </a:r>
            <a:r>
              <a:rPr lang="en-US" sz="3200" b="1" dirty="0" smtClean="0">
                <a:solidFill>
                  <a:srgbClr val="FF0000"/>
                </a:solidFill>
                <a:latin typeface="Malgun Gothic" pitchFamily="34" charset="-127"/>
                <a:ea typeface="Malgun Gothic" pitchFamily="34" charset="-127"/>
                <a:cs typeface="Consolas" pitchFamily="49" charset="0"/>
              </a:rPr>
              <a:t>“size”; </a:t>
            </a:r>
            <a:r>
              <a:rPr lang="en-US" sz="3200" dirty="0" smtClean="0">
                <a:latin typeface="Malgun Gothic" pitchFamily="34" charset="-127"/>
                <a:ea typeface="Malgun Gothic" pitchFamily="34" charset="-127"/>
                <a:cs typeface="Consolas" pitchFamily="49" charset="0"/>
              </a:rPr>
              <a:t>from the array pointed to by </a:t>
            </a:r>
            <a:r>
              <a:rPr lang="en-US" sz="3200" b="1" dirty="0" smtClean="0">
                <a:solidFill>
                  <a:srgbClr val="FF0000"/>
                </a:solidFill>
                <a:latin typeface="Malgun Gothic" pitchFamily="34" charset="-127"/>
                <a:ea typeface="Malgun Gothic" pitchFamily="34" charset="-127"/>
                <a:cs typeface="Consolas" pitchFamily="49" charset="0"/>
              </a:rPr>
              <a:t>“</a:t>
            </a:r>
            <a:r>
              <a:rPr lang="en-US" sz="3200" b="1" dirty="0" err="1" smtClean="0">
                <a:solidFill>
                  <a:srgbClr val="FF0000"/>
                </a:solidFill>
                <a:latin typeface="Malgun Gothic" pitchFamily="34" charset="-127"/>
                <a:ea typeface="Malgun Gothic" pitchFamily="34" charset="-127"/>
                <a:cs typeface="Consolas" pitchFamily="49" charset="0"/>
              </a:rPr>
              <a:t>str</a:t>
            </a:r>
            <a:r>
              <a:rPr lang="en-US" sz="3200" b="1" dirty="0" smtClean="0">
                <a:solidFill>
                  <a:srgbClr val="FF0000"/>
                </a:solidFill>
                <a:latin typeface="Malgun Gothic" pitchFamily="34" charset="-127"/>
                <a:ea typeface="Malgun Gothic" pitchFamily="34" charset="-127"/>
                <a:cs typeface="Consolas" pitchFamily="49" charset="0"/>
              </a:rPr>
              <a:t>” </a:t>
            </a:r>
            <a:r>
              <a:rPr lang="en-US" sz="3200" dirty="0" smtClean="0">
                <a:latin typeface="Malgun Gothic" pitchFamily="34" charset="-127"/>
                <a:ea typeface="Malgun Gothic" pitchFamily="34" charset="-127"/>
                <a:cs typeface="Consolas" pitchFamily="49" charset="0"/>
              </a:rPr>
              <a:t>to the stream pointed by </a:t>
            </a:r>
            <a:r>
              <a:rPr lang="en-US" sz="3200" b="1" dirty="0" smtClean="0">
                <a:solidFill>
                  <a:srgbClr val="FF0000"/>
                </a:solidFill>
                <a:latin typeface="Malgun Gothic" pitchFamily="34" charset="-127"/>
                <a:ea typeface="Malgun Gothic" pitchFamily="34" charset="-127"/>
                <a:cs typeface="Consolas" pitchFamily="49" charset="0"/>
              </a:rPr>
              <a:t>“stream.”</a:t>
            </a:r>
          </a:p>
          <a:p>
            <a:pPr marL="0" indent="0">
              <a:buFont typeface="Wingdings" pitchFamily="2" charset="2"/>
              <a:buChar char="q"/>
            </a:pPr>
            <a:endParaRPr lang="en-US" sz="3200" dirty="0" smtClean="0">
              <a:latin typeface="Malgun Gothic" pitchFamily="34" charset="-127"/>
              <a:ea typeface="Malgun Gothic" pitchFamily="34" charset="-127"/>
              <a:cs typeface="Consolas" pitchFamily="49" charset="0"/>
            </a:endParaRPr>
          </a:p>
          <a:p>
            <a:pPr marL="0" indent="0">
              <a:buFont typeface="Wingdings" pitchFamily="2" charset="2"/>
              <a:buChar char="q"/>
            </a:pPr>
            <a:endParaRPr lang="en-US" sz="3200" dirty="0" smtClean="0">
              <a:latin typeface="Malgun Gothic" pitchFamily="34" charset="-127"/>
              <a:ea typeface="Malgun Gothic" pitchFamily="34" charset="-127"/>
              <a:cs typeface="Consolas" pitchFamily="49" charset="0"/>
            </a:endParaRPr>
          </a:p>
          <a:p>
            <a:pPr marL="0" indent="0">
              <a:buFont typeface="Wingdings" pitchFamily="2" charset="2"/>
              <a:buChar char="q"/>
            </a:pPr>
            <a:r>
              <a:rPr lang="en-US" sz="3200" dirty="0" smtClean="0">
                <a:latin typeface="Malgun Gothic" pitchFamily="34" charset="-127"/>
                <a:ea typeface="Malgun Gothic" pitchFamily="34" charset="-127"/>
                <a:cs typeface="Consolas" pitchFamily="49" charset="0"/>
              </a:rPr>
              <a:t>On successful completion </a:t>
            </a:r>
            <a:r>
              <a:rPr lang="en-US" sz="3200" b="1" dirty="0" err="1" smtClean="0">
                <a:solidFill>
                  <a:srgbClr val="FF0000"/>
                </a:solidFill>
                <a:latin typeface="Malgun Gothic" pitchFamily="34" charset="-127"/>
                <a:ea typeface="Malgun Gothic" pitchFamily="34" charset="-127"/>
                <a:cs typeface="Consolas" pitchFamily="49" charset="0"/>
              </a:rPr>
              <a:t>fwrite</a:t>
            </a:r>
            <a:r>
              <a:rPr lang="en-US" sz="3200" b="1" dirty="0" smtClean="0">
                <a:solidFill>
                  <a:srgbClr val="FF0000"/>
                </a:solidFill>
                <a:latin typeface="Malgun Gothic" pitchFamily="34" charset="-127"/>
                <a:ea typeface="Malgun Gothic" pitchFamily="34" charset="-127"/>
                <a:cs typeface="Consolas" pitchFamily="49" charset="0"/>
              </a:rPr>
              <a:t>() returns no. of objects(or bytes) written correctly. </a:t>
            </a:r>
            <a:r>
              <a:rPr lang="en-US" sz="3200" dirty="0" smtClean="0">
                <a:latin typeface="Malgun Gothic" pitchFamily="34" charset="-127"/>
                <a:ea typeface="Malgun Gothic" pitchFamily="34" charset="-127"/>
                <a:cs typeface="Consolas" pitchFamily="49" charset="0"/>
              </a:rPr>
              <a:t>The no. of chars will be less than count if an error found. </a:t>
            </a:r>
          </a:p>
          <a:p>
            <a:pPr marL="0" indent="0">
              <a:buFont typeface="Wingdings" pitchFamily="2" charset="2"/>
              <a:buChar char="q"/>
            </a:pPr>
            <a:r>
              <a:rPr lang="en-US" sz="3200" dirty="0" smtClean="0">
                <a:latin typeface="Malgun Gothic" pitchFamily="34" charset="-127"/>
                <a:ea typeface="Malgun Gothic" pitchFamily="34" charset="-127"/>
                <a:cs typeface="Consolas" pitchFamily="49" charset="0"/>
              </a:rPr>
              <a:t>If </a:t>
            </a:r>
            <a:r>
              <a:rPr lang="en-US" sz="3200" b="1" dirty="0" smtClean="0">
                <a:solidFill>
                  <a:srgbClr val="FF0000"/>
                </a:solidFill>
                <a:latin typeface="Malgun Gothic" pitchFamily="34" charset="-127"/>
                <a:ea typeface="Malgun Gothic" pitchFamily="34" charset="-127"/>
                <a:cs typeface="Consolas" pitchFamily="49" charset="0"/>
              </a:rPr>
              <a:t>size of count is 0</a:t>
            </a:r>
            <a:r>
              <a:rPr lang="en-US" sz="3200" dirty="0" smtClean="0">
                <a:latin typeface="Malgun Gothic" pitchFamily="34" charset="-127"/>
                <a:ea typeface="Malgun Gothic" pitchFamily="34" charset="-127"/>
                <a:cs typeface="Consolas" pitchFamily="49" charset="0"/>
              </a:rPr>
              <a:t>, </a:t>
            </a:r>
            <a:r>
              <a:rPr lang="en-US" sz="3200" dirty="0" err="1" smtClean="0">
                <a:latin typeface="Malgun Gothic" pitchFamily="34" charset="-127"/>
                <a:ea typeface="Malgun Gothic" pitchFamily="34" charset="-127"/>
                <a:cs typeface="Consolas" pitchFamily="49" charset="0"/>
              </a:rPr>
              <a:t>fwrite</a:t>
            </a:r>
            <a:r>
              <a:rPr lang="en-US" sz="3200" dirty="0" smtClean="0">
                <a:latin typeface="Malgun Gothic" pitchFamily="34" charset="-127"/>
                <a:ea typeface="Malgun Gothic" pitchFamily="34" charset="-127"/>
                <a:cs typeface="Consolas" pitchFamily="49" charset="0"/>
              </a:rPr>
              <a:t>() returns 0 &amp; contents of stream remains unchanged.</a:t>
            </a:r>
          </a:p>
          <a:p>
            <a:pPr marL="0" indent="0">
              <a:buFont typeface="Wingdings" pitchFamily="2" charset="2"/>
              <a:buChar char="q"/>
            </a:pPr>
            <a:endParaRPr lang="en-US" sz="2800" dirty="0" smtClean="0">
              <a:latin typeface="Malgun Gothic" pitchFamily="34" charset="-127"/>
              <a:ea typeface="Malgun Gothic" pitchFamily="34" charset="-127"/>
              <a:cs typeface="Consolas" pitchFamily="49" charset="0"/>
            </a:endParaRPr>
          </a:p>
        </p:txBody>
      </p:sp>
      <p:sp>
        <p:nvSpPr>
          <p:cNvPr id="4" name="Rounded Rectangle 3"/>
          <p:cNvSpPr/>
          <p:nvPr/>
        </p:nvSpPr>
        <p:spPr>
          <a:xfrm>
            <a:off x="533400" y="2545080"/>
            <a:ext cx="8372078" cy="8364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800" b="1" dirty="0" smtClean="0">
              <a:solidFill>
                <a:srgbClr val="FF0000"/>
              </a:solidFill>
            </a:endParaRPr>
          </a:p>
          <a:p>
            <a:pPr algn="ctr"/>
            <a:r>
              <a:rPr lang="en-US" sz="2800" b="1" dirty="0" err="1" smtClean="0">
                <a:solidFill>
                  <a:schemeClr val="tx1"/>
                </a:solidFill>
              </a:rPr>
              <a:t>int</a:t>
            </a:r>
            <a:r>
              <a:rPr lang="en-US" sz="2800" b="1" dirty="0" smtClean="0">
                <a:solidFill>
                  <a:schemeClr val="tx1"/>
                </a:solidFill>
              </a:rPr>
              <a:t> </a:t>
            </a:r>
            <a:r>
              <a:rPr lang="en-US" sz="2800" b="1" dirty="0" err="1" smtClean="0">
                <a:solidFill>
                  <a:schemeClr val="tx1"/>
                </a:solidFill>
              </a:rPr>
              <a:t>fwrite</a:t>
            </a:r>
            <a:r>
              <a:rPr lang="en-US" sz="2800" b="1" smtClean="0">
                <a:solidFill>
                  <a:schemeClr val="tx1"/>
                </a:solidFill>
              </a:rPr>
              <a:t>(const char </a:t>
            </a:r>
            <a:r>
              <a:rPr lang="en-US" sz="2800" b="1" dirty="0" smtClean="0">
                <a:solidFill>
                  <a:schemeClr val="tx1"/>
                </a:solidFill>
              </a:rPr>
              <a:t>*</a:t>
            </a:r>
            <a:r>
              <a:rPr lang="en-US" sz="2800" b="1" dirty="0" err="1" smtClean="0">
                <a:solidFill>
                  <a:schemeClr val="tx1"/>
                </a:solidFill>
              </a:rPr>
              <a:t>str</a:t>
            </a:r>
            <a:r>
              <a:rPr lang="en-US" sz="2800" b="1" dirty="0" smtClean="0">
                <a:solidFill>
                  <a:schemeClr val="tx1"/>
                </a:solidFill>
              </a:rPr>
              <a:t>, </a:t>
            </a:r>
            <a:r>
              <a:rPr lang="en-US" sz="2800" b="1" dirty="0" err="1" smtClean="0">
                <a:solidFill>
                  <a:schemeClr val="tx1"/>
                </a:solidFill>
              </a:rPr>
              <a:t>size_t</a:t>
            </a:r>
            <a:r>
              <a:rPr lang="en-US" sz="2800" b="1" dirty="0" smtClean="0">
                <a:solidFill>
                  <a:schemeClr val="tx1"/>
                </a:solidFill>
              </a:rPr>
              <a:t> size, </a:t>
            </a:r>
            <a:r>
              <a:rPr lang="en-US" sz="2800" b="1" dirty="0" err="1" smtClean="0">
                <a:solidFill>
                  <a:schemeClr val="tx1"/>
                </a:solidFill>
              </a:rPr>
              <a:t>size_t</a:t>
            </a:r>
            <a:r>
              <a:rPr lang="en-US" sz="2800" b="1" dirty="0" smtClean="0">
                <a:solidFill>
                  <a:schemeClr val="tx1"/>
                </a:solidFill>
              </a:rPr>
              <a:t> count, FILE *stream);</a:t>
            </a:r>
          </a:p>
          <a:p>
            <a:pPr algn="ctr"/>
            <a:endParaRPr lang="en-US" sz="2800" b="1" dirty="0">
              <a:solidFill>
                <a:srgbClr val="FF0000"/>
              </a:solidFill>
            </a:endParaRPr>
          </a:p>
        </p:txBody>
      </p:sp>
    </p:spTree>
    <p:extLst>
      <p:ext uri="{BB962C8B-B14F-4D97-AF65-F5344CB8AC3E}">
        <p14:creationId xmlns:p14="http://schemas.microsoft.com/office/powerpoint/2010/main" val="5678127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endParaRPr lang="en-US" sz="2400" dirty="0" smtClean="0">
              <a:latin typeface="Malgun Gothic" pitchFamily="34" charset="-127"/>
              <a:ea typeface="Malgun Gothic" pitchFamily="34" charset="-127"/>
              <a:cs typeface="Consolas" pitchFamily="49" charset="0"/>
            </a:endParaRPr>
          </a:p>
          <a:p>
            <a:endParaRPr lang="en-US" sz="2400" dirty="0" smtClean="0">
              <a:latin typeface="Malgun Gothic" pitchFamily="34" charset="-127"/>
              <a:ea typeface="Malgun Gothic" pitchFamily="34" charset="-127"/>
              <a:cs typeface="Consolas" pitchFamily="49" charset="0"/>
            </a:endParaRPr>
          </a:p>
          <a:p>
            <a:pPr algn="ctr">
              <a:buNone/>
            </a:pPr>
            <a:r>
              <a:rPr lang="en-US" sz="3200" b="1" u="sng" dirty="0" smtClean="0">
                <a:solidFill>
                  <a:srgbClr val="C00000"/>
                </a:solidFill>
              </a:rPr>
              <a:t>4. </a:t>
            </a:r>
            <a:r>
              <a:rPr lang="en-US" sz="3200" b="1" u="sng" dirty="0" err="1" smtClean="0">
                <a:solidFill>
                  <a:srgbClr val="C00000"/>
                </a:solidFill>
              </a:rPr>
              <a:t>fwrite</a:t>
            </a:r>
            <a:r>
              <a:rPr lang="en-US" sz="3200" b="1" u="sng" dirty="0" smtClean="0">
                <a:solidFill>
                  <a:srgbClr val="C00000"/>
                </a:solidFill>
              </a:rPr>
              <a:t>() (cont……)-</a:t>
            </a:r>
            <a:endParaRPr lang="en-US" sz="3200" dirty="0" smtClean="0">
              <a:latin typeface="Malgun Gothic" pitchFamily="34" charset="-127"/>
              <a:ea typeface="Malgun Gothic" pitchFamily="34" charset="-127"/>
              <a:cs typeface="Consolas" pitchFamily="49" charset="0"/>
            </a:endParaRPr>
          </a:p>
          <a:p>
            <a:pPr>
              <a:buFont typeface="Wingdings" pitchFamily="2" charset="2"/>
              <a:buChar char="q"/>
            </a:pPr>
            <a:endParaRPr lang="en-US" sz="2400" dirty="0" smtClean="0">
              <a:latin typeface="Malgun Gothic" pitchFamily="34" charset="-127"/>
              <a:ea typeface="Malgun Gothic" pitchFamily="34" charset="-127"/>
              <a:cs typeface="Consolas" pitchFamily="49" charset="0"/>
            </a:endParaRPr>
          </a:p>
          <a:p>
            <a:pPr>
              <a:buFont typeface="Wingdings" pitchFamily="2" charset="2"/>
              <a:buChar char="q"/>
            </a:pPr>
            <a:r>
              <a:rPr lang="en-US" sz="2800" dirty="0" smtClean="0">
                <a:latin typeface="Malgun Gothic" pitchFamily="34" charset="-127"/>
                <a:ea typeface="Malgun Gothic" pitchFamily="34" charset="-127"/>
                <a:cs typeface="Consolas" pitchFamily="49" charset="0"/>
              </a:rPr>
              <a:t>If </a:t>
            </a:r>
            <a:r>
              <a:rPr lang="en-US" sz="2800" b="1" dirty="0" smtClean="0">
                <a:solidFill>
                  <a:srgbClr val="FF0000"/>
                </a:solidFill>
                <a:latin typeface="Malgun Gothic" pitchFamily="34" charset="-127"/>
                <a:ea typeface="Malgun Gothic" pitchFamily="34" charset="-127"/>
                <a:cs typeface="Consolas" pitchFamily="49" charset="0"/>
              </a:rPr>
              <a:t>error occurs</a:t>
            </a:r>
            <a:r>
              <a:rPr lang="en-US" sz="2800" dirty="0" smtClean="0">
                <a:latin typeface="Malgun Gothic" pitchFamily="34" charset="-127"/>
                <a:ea typeface="Malgun Gothic" pitchFamily="34" charset="-127"/>
                <a:cs typeface="Consolas" pitchFamily="49" charset="0"/>
              </a:rPr>
              <a:t>, resulting value of the file position indicator for the stream is unspecified- </a:t>
            </a:r>
            <a:r>
              <a:rPr lang="en-US" sz="2800" dirty="0" err="1" smtClean="0">
                <a:latin typeface="Malgun Gothic" pitchFamily="34" charset="-127"/>
                <a:ea typeface="Malgun Gothic" pitchFamily="34" charset="-127"/>
                <a:cs typeface="Consolas" pitchFamily="49" charset="0"/>
              </a:rPr>
              <a:t>i.e</a:t>
            </a:r>
            <a:r>
              <a:rPr lang="en-US" sz="2800" dirty="0" smtClean="0">
                <a:latin typeface="Malgun Gothic" pitchFamily="34" charset="-127"/>
                <a:ea typeface="Malgun Gothic" pitchFamily="34" charset="-127"/>
                <a:cs typeface="Consolas" pitchFamily="49" charset="0"/>
              </a:rPr>
              <a:t> </a:t>
            </a:r>
            <a:r>
              <a:rPr lang="en-US" sz="2800" b="1" dirty="0" smtClean="0">
                <a:solidFill>
                  <a:srgbClr val="FF0000"/>
                </a:solidFill>
                <a:latin typeface="Malgun Gothic" pitchFamily="34" charset="-127"/>
                <a:ea typeface="Malgun Gothic" pitchFamily="34" charset="-127"/>
                <a:cs typeface="Consolas" pitchFamily="49" charset="0"/>
              </a:rPr>
              <a:t>NO ERROR IS DETECTED.</a:t>
            </a:r>
          </a:p>
          <a:p>
            <a:pPr>
              <a:buFont typeface="Wingdings" pitchFamily="2" charset="2"/>
              <a:buChar char="q"/>
            </a:pPr>
            <a:r>
              <a:rPr lang="en-US" sz="2800" b="1" dirty="0" err="1" smtClean="0">
                <a:solidFill>
                  <a:srgbClr val="FF0000"/>
                </a:solidFill>
                <a:latin typeface="Malgun Gothic" pitchFamily="34" charset="-127"/>
                <a:ea typeface="Malgun Gothic" pitchFamily="34" charset="-127"/>
                <a:cs typeface="Consolas" pitchFamily="49" charset="0"/>
              </a:rPr>
              <a:t>fwrite</a:t>
            </a:r>
            <a:r>
              <a:rPr lang="en-US" sz="2800" b="1" dirty="0" smtClean="0">
                <a:solidFill>
                  <a:srgbClr val="FF0000"/>
                </a:solidFill>
                <a:latin typeface="Malgun Gothic" pitchFamily="34" charset="-127"/>
                <a:ea typeface="Malgun Gothic" pitchFamily="34" charset="-127"/>
                <a:cs typeface="Consolas" pitchFamily="49" charset="0"/>
              </a:rPr>
              <a:t>() </a:t>
            </a:r>
            <a:r>
              <a:rPr lang="en-US" sz="2800" dirty="0" smtClean="0">
                <a:latin typeface="Malgun Gothic" pitchFamily="34" charset="-127"/>
                <a:ea typeface="Malgun Gothic" pitchFamily="34" charset="-127"/>
                <a:cs typeface="Consolas" pitchFamily="49" charset="0"/>
              </a:rPr>
              <a:t>could be used to write characters, structures, integers to a file.</a:t>
            </a:r>
          </a:p>
          <a:p>
            <a:pPr>
              <a:buFont typeface="Wingdings" pitchFamily="2" charset="2"/>
              <a:buChar char="q"/>
            </a:pPr>
            <a:r>
              <a:rPr lang="en-US" sz="2800" b="1" dirty="0" err="1" smtClean="0">
                <a:solidFill>
                  <a:srgbClr val="FF0000"/>
                </a:solidFill>
                <a:latin typeface="Malgun Gothic" pitchFamily="34" charset="-127"/>
                <a:ea typeface="Malgun Gothic" pitchFamily="34" charset="-127"/>
                <a:cs typeface="Consolas" pitchFamily="49" charset="0"/>
              </a:rPr>
              <a:t>fwrite</a:t>
            </a:r>
            <a:r>
              <a:rPr lang="en-US" sz="2800" b="1" dirty="0" smtClean="0">
                <a:solidFill>
                  <a:srgbClr val="FF0000"/>
                </a:solidFill>
                <a:latin typeface="Malgun Gothic" pitchFamily="34" charset="-127"/>
                <a:ea typeface="Malgun Gothic" pitchFamily="34" charset="-127"/>
                <a:cs typeface="Consolas" pitchFamily="49" charset="0"/>
              </a:rPr>
              <a:t>() can only be used with files that are opened in binary mode</a:t>
            </a:r>
            <a:r>
              <a:rPr lang="en-US" sz="2800" b="1" dirty="0" smtClean="0">
                <a:latin typeface="Malgun Gothic" pitchFamily="34" charset="-127"/>
                <a:ea typeface="Malgun Gothic" pitchFamily="34" charset="-127"/>
                <a:cs typeface="Consolas" pitchFamily="49" charset="0"/>
              </a:rPr>
              <a:t>.(see the next </a:t>
            </a:r>
            <a:r>
              <a:rPr lang="en-US" sz="2800" b="1" dirty="0" err="1" smtClean="0">
                <a:latin typeface="Malgun Gothic" pitchFamily="34" charset="-127"/>
                <a:ea typeface="Malgun Gothic" pitchFamily="34" charset="-127"/>
                <a:cs typeface="Consolas" pitchFamily="49" charset="0"/>
              </a:rPr>
              <a:t>prog</a:t>
            </a:r>
            <a:r>
              <a:rPr lang="en-US" sz="2800" b="1" dirty="0" smtClean="0">
                <a:latin typeface="Malgun Gothic" pitchFamily="34" charset="-127"/>
                <a:ea typeface="Malgun Gothic" pitchFamily="34" charset="-127"/>
                <a:cs typeface="Consolas" pitchFamily="49" charset="0"/>
              </a:rPr>
              <a:t> using “</a:t>
            </a:r>
            <a:r>
              <a:rPr lang="en-US" sz="2800" b="1" dirty="0" err="1" smtClean="0">
                <a:latin typeface="Malgun Gothic" pitchFamily="34" charset="-127"/>
                <a:ea typeface="Malgun Gothic" pitchFamily="34" charset="-127"/>
                <a:cs typeface="Consolas" pitchFamily="49" charset="0"/>
              </a:rPr>
              <a:t>wb</a:t>
            </a:r>
            <a:r>
              <a:rPr lang="en-US" sz="2800" b="1" dirty="0" smtClean="0">
                <a:latin typeface="Malgun Gothic" pitchFamily="34" charset="-127"/>
                <a:ea typeface="Malgun Gothic" pitchFamily="34" charset="-127"/>
                <a:cs typeface="Consolas" pitchFamily="49" charset="0"/>
              </a:rPr>
              <a:t>” as the mode with </a:t>
            </a:r>
            <a:r>
              <a:rPr lang="en-US" sz="2800" b="1" dirty="0" err="1" smtClean="0">
                <a:latin typeface="Malgun Gothic" pitchFamily="34" charset="-127"/>
                <a:ea typeface="Malgun Gothic" pitchFamily="34" charset="-127"/>
                <a:cs typeface="Consolas" pitchFamily="49" charset="0"/>
              </a:rPr>
              <a:t>fwrite</a:t>
            </a:r>
            <a:r>
              <a:rPr lang="en-US" sz="2800" b="1" dirty="0" smtClean="0">
                <a:latin typeface="Malgun Gothic" pitchFamily="34" charset="-127"/>
                <a:ea typeface="Malgun Gothic" pitchFamily="34" charset="-127"/>
                <a:cs typeface="Consolas" pitchFamily="49" charset="0"/>
              </a:rPr>
              <a:t>() which is write to a binary file.)</a:t>
            </a:r>
          </a:p>
          <a:p>
            <a:endParaRPr lang="en-IN" dirty="0"/>
          </a:p>
        </p:txBody>
      </p:sp>
      <p:sp>
        <p:nvSpPr>
          <p:cNvPr id="4" name="Rectangle 3"/>
          <p:cNvSpPr/>
          <p:nvPr/>
        </p:nvSpPr>
        <p:spPr>
          <a:xfrm>
            <a:off x="558660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marL="0" indent="0" algn="ctr">
              <a:buNone/>
            </a:pPr>
            <a:r>
              <a:rPr lang="en-US" sz="2800" b="1" u="sng" dirty="0" smtClean="0"/>
              <a:t>Program </a:t>
            </a:r>
            <a:r>
              <a:rPr lang="en-US" sz="2800" b="1" u="sng" dirty="0" smtClean="0">
                <a:latin typeface="Malgun Gothic" pitchFamily="34" charset="-127"/>
                <a:ea typeface="Malgun Gothic" pitchFamily="34" charset="-127"/>
              </a:rPr>
              <a:t>“FILE7.C” writing</a:t>
            </a:r>
            <a:r>
              <a:rPr lang="en-US" sz="2800" b="1" u="sng" dirty="0" smtClean="0"/>
              <a:t> into a new file “Welcome.txt” file using </a:t>
            </a:r>
            <a:r>
              <a:rPr lang="en-US" sz="2800" b="1" u="sng" dirty="0" err="1" smtClean="0"/>
              <a:t>fwrite</a:t>
            </a:r>
            <a:r>
              <a:rPr lang="en-US" sz="2800" b="1" u="sng" dirty="0" smtClean="0"/>
              <a:t>() which is writing characters </a:t>
            </a:r>
            <a:endParaRPr lang="en-US" b="1" u="sng" dirty="0" smtClean="0"/>
          </a:p>
          <a:p>
            <a:pPr marL="0" indent="0">
              <a:buNone/>
            </a:pPr>
            <a:endParaRPr lang="en-US" dirty="0"/>
          </a:p>
        </p:txBody>
      </p:sp>
      <p:pic>
        <p:nvPicPr>
          <p:cNvPr id="7" name="Picture 6"/>
          <p:cNvPicPr/>
          <p:nvPr/>
        </p:nvPicPr>
        <p:blipFill>
          <a:blip r:embed="rId2">
            <a:clrChange>
              <a:clrFrom>
                <a:srgbClr val="0000AE"/>
              </a:clrFrom>
              <a:clrTo>
                <a:srgbClr val="0000AE">
                  <a:alpha val="0"/>
                </a:srgbClr>
              </a:clrTo>
            </a:clrChange>
            <a:extLst>
              <a:ext uri="{BEBA8EAE-BF5A-486C-A8C5-ECC9F3942E4B}">
                <a14:imgProps xmlns:a14="http://schemas.microsoft.com/office/drawing/2010/main">
                  <a14:imgLayer r:embed="rId3">
                    <a14:imgEffect>
                      <a14:saturation sat="66000"/>
                    </a14:imgEffect>
                    <a14:imgEffect>
                      <a14:brightnessContrast bright="40000" contrast="20000"/>
                    </a14:imgEffect>
                  </a14:imgLayer>
                </a14:imgProps>
              </a:ext>
            </a:extLst>
          </a:blip>
          <a:srcRect t="11245" r="21639" b="14257"/>
          <a:stretch>
            <a:fillRect/>
          </a:stretch>
        </p:blipFill>
        <p:spPr bwMode="auto">
          <a:xfrm>
            <a:off x="259080" y="899160"/>
            <a:ext cx="8656320" cy="5623560"/>
          </a:xfrm>
          <a:prstGeom prst="rect">
            <a:avLst/>
          </a:prstGeom>
          <a:noFill/>
          <a:ln w="9525">
            <a:noFill/>
            <a:miter lim="800000"/>
            <a:headEnd/>
            <a:tailEnd/>
          </a:ln>
        </p:spPr>
      </p:pic>
      <p:sp>
        <p:nvSpPr>
          <p:cNvPr id="8" name="Content Placeholder 3"/>
          <p:cNvSpPr txBox="1">
            <a:spLocks/>
          </p:cNvSpPr>
          <p:nvPr/>
        </p:nvSpPr>
        <p:spPr>
          <a:xfrm>
            <a:off x="5547360" y="2804160"/>
            <a:ext cx="3247629" cy="1188720"/>
          </a:xfrm>
          <a:prstGeom prst="borderCallout1">
            <a:avLst>
              <a:gd name="adj1" fmla="val 29417"/>
              <a:gd name="adj2" fmla="val 869"/>
              <a:gd name="adj3" fmla="val 192346"/>
              <a:gd name="adj4" fmla="val -32487"/>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rmAutofit fontScale="85000" lnSpcReduction="10000"/>
          </a:bodyPr>
          <a:lstStyle/>
          <a:p>
            <a:pPr marR="0" lvl="0" algn="ctr" defTabSz="914400" rtl="0" eaLnBrk="1" fontAlgn="auto" latinLnBrk="0" hangingPunct="1">
              <a:lnSpc>
                <a:spcPct val="100000"/>
              </a:lnSpc>
              <a:spcBef>
                <a:spcPct val="20000"/>
              </a:spcBef>
              <a:spcAft>
                <a:spcPts val="0"/>
              </a:spcAft>
              <a:buClr>
                <a:schemeClr val="accent3"/>
              </a:buClr>
              <a:buSzPct val="95000"/>
              <a:tabLst/>
              <a:defRPr/>
            </a:pPr>
            <a:r>
              <a:rPr kumimoji="0" lang="en-US" sz="2600" b="0" i="0" u="none" strike="noStrike" kern="1200" cap="none" spc="0" normalizeH="0" baseline="0" noProof="0" dirty="0" smtClean="0">
                <a:ln>
                  <a:noFill/>
                </a:ln>
                <a:solidFill>
                  <a:schemeClr val="lt1"/>
                </a:solidFill>
                <a:effectLst/>
                <a:uLnTx/>
                <a:uFillTx/>
                <a:latin typeface="+mn-lt"/>
                <a:ea typeface="+mn-ea"/>
                <a:cs typeface="+mn-cs"/>
              </a:rPr>
              <a:t>Writing </a:t>
            </a:r>
            <a:r>
              <a:rPr kumimoji="0" lang="en-US" sz="2600" b="0" i="0" u="none" strike="noStrike" kern="1200" cap="none" spc="0" normalizeH="0" baseline="0" noProof="0" dirty="0" err="1" smtClean="0">
                <a:ln>
                  <a:noFill/>
                </a:ln>
                <a:solidFill>
                  <a:schemeClr val="lt1"/>
                </a:solidFill>
                <a:effectLst/>
                <a:uLnTx/>
                <a:uFillTx/>
                <a:latin typeface="+mn-lt"/>
                <a:ea typeface="+mn-ea"/>
                <a:cs typeface="+mn-cs"/>
              </a:rPr>
              <a:t>str</a:t>
            </a:r>
            <a:r>
              <a:rPr kumimoji="0" lang="en-US" sz="2600" b="0" i="0" u="none" strike="noStrike" kern="1200" cap="none" spc="0" normalizeH="0" baseline="0" noProof="0" dirty="0" smtClean="0">
                <a:ln>
                  <a:noFill/>
                </a:ln>
                <a:solidFill>
                  <a:schemeClr val="lt1"/>
                </a:solidFill>
                <a:effectLst/>
                <a:uLnTx/>
                <a:uFillTx/>
                <a:latin typeface="+mn-lt"/>
                <a:ea typeface="+mn-ea"/>
                <a:cs typeface="+mn-cs"/>
              </a:rPr>
              <a:t> string to welcome.txt by counting the length of </a:t>
            </a:r>
            <a:r>
              <a:rPr kumimoji="0" lang="en-US" sz="2600" b="0" i="0" u="none" strike="noStrike" kern="1200" cap="none" spc="0" normalizeH="0" baseline="0" noProof="0" dirty="0" err="1" smtClean="0">
                <a:ln>
                  <a:noFill/>
                </a:ln>
                <a:solidFill>
                  <a:schemeClr val="lt1"/>
                </a:solidFill>
                <a:effectLst/>
                <a:uLnTx/>
                <a:uFillTx/>
                <a:latin typeface="+mn-lt"/>
                <a:ea typeface="+mn-ea"/>
                <a:cs typeface="+mn-cs"/>
              </a:rPr>
              <a:t>str</a:t>
            </a:r>
            <a:endParaRPr kumimoji="0" lang="en-IN" sz="2600" b="0" i="0" u="none" strike="noStrike" kern="1200" cap="none" spc="0" normalizeH="0" baseline="0" noProof="0" dirty="0">
              <a:ln>
                <a:noFill/>
              </a:ln>
              <a:solidFill>
                <a:schemeClr val="lt1"/>
              </a:solidFill>
              <a:effectLst/>
              <a:uLnTx/>
              <a:uFillTx/>
              <a:latin typeface="+mn-lt"/>
              <a:ea typeface="+mn-ea"/>
              <a:cs typeface="+mn-cs"/>
            </a:endParaRPr>
          </a:p>
        </p:txBody>
      </p:sp>
      <p:sp>
        <p:nvSpPr>
          <p:cNvPr id="9" name="Line Callout 1 8"/>
          <p:cNvSpPr/>
          <p:nvPr/>
        </p:nvSpPr>
        <p:spPr>
          <a:xfrm>
            <a:off x="5013960" y="1310640"/>
            <a:ext cx="1097280" cy="822960"/>
          </a:xfrm>
          <a:prstGeom prst="borderCallout1">
            <a:avLst>
              <a:gd name="adj1" fmla="val 18750"/>
              <a:gd name="adj2" fmla="val -8333"/>
              <a:gd name="adj3" fmla="val 256818"/>
              <a:gd name="adj4" fmla="val -496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r>
              <a:rPr lang="en-US" dirty="0" err="1" smtClean="0"/>
              <a:t>wb</a:t>
            </a:r>
            <a:r>
              <a:rPr lang="en-US" dirty="0" smtClean="0"/>
              <a:t>”</a:t>
            </a:r>
            <a:endParaRPr lang="en-IN" dirty="0"/>
          </a:p>
        </p:txBody>
      </p:sp>
    </p:spTree>
    <p:extLst>
      <p:ext uri="{BB962C8B-B14F-4D97-AF65-F5344CB8AC3E}">
        <p14:creationId xmlns:p14="http://schemas.microsoft.com/office/powerpoint/2010/main" val="40048866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marL="0" indent="0" algn="ctr">
              <a:buNone/>
            </a:pPr>
            <a:r>
              <a:rPr lang="en-US" sz="2800" b="1" u="sng" dirty="0" smtClean="0"/>
              <a:t>File </a:t>
            </a:r>
            <a:r>
              <a:rPr lang="en-IN" sz="2800" b="1" u="sng" dirty="0" smtClean="0"/>
              <a:t>Welcome.txt file </a:t>
            </a:r>
            <a:r>
              <a:rPr lang="en-US" sz="2800" b="1" u="sng" dirty="0" smtClean="0"/>
              <a:t>before </a:t>
            </a:r>
            <a:r>
              <a:rPr lang="en-US" sz="2800" b="1" u="sng" dirty="0" err="1" smtClean="0"/>
              <a:t>fwrite</a:t>
            </a:r>
            <a:r>
              <a:rPr lang="en-US" sz="2800" b="1" u="sng" dirty="0" smtClean="0"/>
              <a:t>() operation</a:t>
            </a:r>
            <a:endParaRPr lang="en-US" sz="2800" b="1" u="sng"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sz="1800" b="1" u="sng" dirty="0" smtClean="0"/>
          </a:p>
          <a:p>
            <a:pPr marL="0" indent="0" algn="ctr">
              <a:buNone/>
            </a:pPr>
            <a:r>
              <a:rPr lang="en-US" sz="2400" b="1" u="sng" dirty="0" smtClean="0"/>
              <a:t>Output </a:t>
            </a:r>
            <a:r>
              <a:rPr lang="en-US" sz="2400" b="1" u="sng" dirty="0"/>
              <a:t>of “</a:t>
            </a:r>
            <a:r>
              <a:rPr lang="en-US" sz="2400" b="1" u="sng" dirty="0" smtClean="0">
                <a:latin typeface="Malgun Gothic" pitchFamily="34" charset="-127"/>
                <a:ea typeface="Malgun Gothic" pitchFamily="34" charset="-127"/>
              </a:rPr>
              <a:t>FILE7.C</a:t>
            </a:r>
            <a:r>
              <a:rPr lang="en-US" sz="2400" b="1" u="sng" dirty="0" smtClean="0"/>
              <a:t>”</a:t>
            </a:r>
            <a:endParaRPr lang="en-US" sz="2400" dirty="0"/>
          </a:p>
        </p:txBody>
      </p:sp>
      <p:pic>
        <p:nvPicPr>
          <p:cNvPr id="6" name="Picture 5"/>
          <p:cNvPicPr/>
          <p:nvPr/>
        </p:nvPicPr>
        <p:blipFill>
          <a:blip r:embed="rId2"/>
          <a:srcRect b="55933"/>
          <a:stretch>
            <a:fillRect/>
          </a:stretch>
        </p:blipFill>
        <p:spPr bwMode="auto">
          <a:xfrm>
            <a:off x="792480" y="578223"/>
            <a:ext cx="7406640" cy="2698377"/>
          </a:xfrm>
          <a:prstGeom prst="rect">
            <a:avLst/>
          </a:prstGeom>
          <a:noFill/>
          <a:ln w="9525">
            <a:noFill/>
            <a:miter lim="800000"/>
            <a:headEnd/>
            <a:tailEnd/>
          </a:ln>
        </p:spPr>
      </p:pic>
      <p:pic>
        <p:nvPicPr>
          <p:cNvPr id="7" name="Picture 6"/>
          <p:cNvPicPr/>
          <p:nvPr/>
        </p:nvPicPr>
        <p:blipFill>
          <a:blip r:embed="rId3"/>
          <a:srcRect r="49553" b="56603"/>
          <a:stretch>
            <a:fillRect/>
          </a:stretch>
        </p:blipFill>
        <p:spPr bwMode="auto">
          <a:xfrm>
            <a:off x="563880" y="3840480"/>
            <a:ext cx="7741920" cy="2788920"/>
          </a:xfrm>
          <a:prstGeom prst="rect">
            <a:avLst/>
          </a:prstGeom>
          <a:noFill/>
          <a:ln w="9525">
            <a:noFill/>
            <a:miter lim="800000"/>
            <a:headEnd/>
            <a:tailEnd/>
          </a:ln>
        </p:spPr>
      </p:pic>
    </p:spTree>
    <p:extLst>
      <p:ext uri="{BB962C8B-B14F-4D97-AF65-F5344CB8AC3E}">
        <p14:creationId xmlns:p14="http://schemas.microsoft.com/office/powerpoint/2010/main" val="39336408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lgn="ctr">
              <a:buNone/>
            </a:pPr>
            <a:r>
              <a:rPr lang="en-IN" dirty="0" smtClean="0"/>
              <a:t>   </a:t>
            </a:r>
            <a:r>
              <a:rPr lang="en-IN" u="sng" dirty="0" smtClean="0"/>
              <a:t>Reading The “</a:t>
            </a:r>
            <a:r>
              <a:rPr lang="en-IN" u="sng" dirty="0" err="1" smtClean="0"/>
              <a:t>Welcome.Txt</a:t>
            </a:r>
            <a:r>
              <a:rPr lang="en-IN" u="sng" dirty="0" smtClean="0"/>
              <a:t>” File After Writing 12 Bytes Using </a:t>
            </a:r>
            <a:r>
              <a:rPr lang="en-IN" u="sng" dirty="0" err="1" smtClean="0"/>
              <a:t>fopen</a:t>
            </a:r>
            <a:r>
              <a:rPr lang="en-IN" u="sng" dirty="0" smtClean="0"/>
              <a:t>() In read Mode</a:t>
            </a:r>
          </a:p>
          <a:p>
            <a:pPr>
              <a:buNone/>
            </a:pPr>
            <a:endParaRPr lang="en-IN" dirty="0"/>
          </a:p>
        </p:txBody>
      </p:sp>
      <p:pic>
        <p:nvPicPr>
          <p:cNvPr id="4" name="Picture 3"/>
          <p:cNvPicPr/>
          <p:nvPr/>
        </p:nvPicPr>
        <p:blipFill>
          <a:blip r:embed="rId2">
            <a:clrChange>
              <a:clrFrom>
                <a:srgbClr val="0000AE"/>
              </a:clrFrom>
              <a:clrTo>
                <a:srgbClr val="0000AE">
                  <a:alpha val="0"/>
                </a:srgbClr>
              </a:clrTo>
            </a:clrChange>
            <a:extLst>
              <a:ext uri="{BEBA8EAE-BF5A-486C-A8C5-ECC9F3942E4B}">
                <a14:imgProps xmlns:a14="http://schemas.microsoft.com/office/drawing/2010/main">
                  <a14:imgLayer r:embed="rId3">
                    <a14:imgEffect>
                      <a14:saturation sat="66000"/>
                    </a14:imgEffect>
                    <a14:imgEffect>
                      <a14:brightnessContrast bright="40000" contrast="20000"/>
                    </a14:imgEffect>
                  </a14:imgLayer>
                </a14:imgProps>
              </a:ext>
            </a:extLst>
          </a:blip>
          <a:srcRect t="10843" r="32770" b="18876"/>
          <a:stretch>
            <a:fillRect/>
          </a:stretch>
        </p:blipFill>
        <p:spPr bwMode="auto">
          <a:xfrm>
            <a:off x="259080" y="944880"/>
            <a:ext cx="8564880" cy="56235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r>
              <a:rPr lang="en-IN" dirty="0" smtClean="0"/>
              <a:t>Output of “</a:t>
            </a:r>
            <a:r>
              <a:rPr lang="en-IN" dirty="0" smtClean="0">
                <a:latin typeface="Malgun Gothic" pitchFamily="34" charset="-127"/>
                <a:ea typeface="Malgun Gothic" pitchFamily="34" charset="-127"/>
              </a:rPr>
              <a:t>FILE1.c”</a:t>
            </a:r>
            <a:r>
              <a:rPr lang="en-IN" dirty="0" smtClean="0"/>
              <a:t> after reading the file using </a:t>
            </a:r>
            <a:r>
              <a:rPr lang="en-IN" dirty="0" err="1" smtClean="0"/>
              <a:t>fopen</a:t>
            </a:r>
            <a:r>
              <a:rPr lang="en-IN" dirty="0" smtClean="0"/>
              <a:t>()</a:t>
            </a:r>
          </a:p>
          <a:p>
            <a:endParaRPr lang="en-US" dirty="0" smtClean="0"/>
          </a:p>
          <a:p>
            <a:endParaRPr lang="en-US" dirty="0" smtClean="0"/>
          </a:p>
          <a:p>
            <a:endParaRPr lang="en-US" dirty="0" smtClean="0"/>
          </a:p>
          <a:p>
            <a:endParaRPr lang="en-US" dirty="0" smtClean="0"/>
          </a:p>
          <a:p>
            <a:endParaRPr lang="en-US" dirty="0" smtClean="0"/>
          </a:p>
          <a:p>
            <a:pPr algn="ctr">
              <a:buNone/>
            </a:pPr>
            <a:r>
              <a:rPr lang="en-IN" dirty="0" smtClean="0"/>
              <a:t>Changes Made To text File “ </a:t>
            </a:r>
            <a:r>
              <a:rPr lang="en-IN" dirty="0" err="1" smtClean="0"/>
              <a:t>Welcome.Txt</a:t>
            </a:r>
            <a:r>
              <a:rPr lang="en-IN" dirty="0" smtClean="0"/>
              <a:t>”. New 12 Bytes Written To The File. Now the contents is “Good Morning”</a:t>
            </a:r>
          </a:p>
          <a:p>
            <a:pPr algn="ctr"/>
            <a:endParaRPr lang="en-IN" dirty="0"/>
          </a:p>
        </p:txBody>
      </p:sp>
      <p:pic>
        <p:nvPicPr>
          <p:cNvPr id="4" name="Picture 3"/>
          <p:cNvPicPr/>
          <p:nvPr/>
        </p:nvPicPr>
        <p:blipFill>
          <a:blip r:embed="rId2"/>
          <a:srcRect r="57452" b="62853"/>
          <a:stretch>
            <a:fillRect/>
          </a:stretch>
        </p:blipFill>
        <p:spPr bwMode="auto">
          <a:xfrm>
            <a:off x="1112520" y="640081"/>
            <a:ext cx="5823625" cy="2011680"/>
          </a:xfrm>
          <a:prstGeom prst="rect">
            <a:avLst/>
          </a:prstGeom>
          <a:noFill/>
          <a:ln w="9525">
            <a:noFill/>
            <a:miter lim="800000"/>
            <a:headEnd/>
            <a:tailEnd/>
          </a:ln>
        </p:spPr>
      </p:pic>
      <p:pic>
        <p:nvPicPr>
          <p:cNvPr id="5" name="Picture 4"/>
          <p:cNvPicPr/>
          <p:nvPr/>
        </p:nvPicPr>
        <p:blipFill>
          <a:blip r:embed="rId3"/>
          <a:srcRect r="47017" b="78711"/>
          <a:stretch>
            <a:fillRect/>
          </a:stretch>
        </p:blipFill>
        <p:spPr bwMode="auto">
          <a:xfrm>
            <a:off x="914400" y="4221480"/>
            <a:ext cx="6156959" cy="1630680"/>
          </a:xfrm>
          <a:prstGeom prst="rect">
            <a:avLst/>
          </a:prstGeom>
          <a:noFill/>
          <a:ln w="9525">
            <a:noFill/>
            <a:miter lim="800000"/>
            <a:headEnd/>
            <a:tailEnd/>
          </a:ln>
        </p:spPr>
      </p:pic>
      <p:sp>
        <p:nvSpPr>
          <p:cNvPr id="6" name="Rectangle 5"/>
          <p:cNvSpPr/>
          <p:nvPr/>
        </p:nvSpPr>
        <p:spPr>
          <a:xfrm>
            <a:off x="558660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71522" cy="6858000"/>
          </a:xfrm>
        </p:spPr>
        <p:txBody>
          <a:bodyPr>
            <a:normAutofit fontScale="85000" lnSpcReduction="10000"/>
          </a:bodyPr>
          <a:lstStyle/>
          <a:p>
            <a:pPr marL="0" indent="0" algn="ctr">
              <a:buNone/>
            </a:pPr>
            <a:endParaRPr lang="en-US" sz="1100" b="1" u="sng" dirty="0" smtClean="0">
              <a:latin typeface="Arial Black" panose="020B0A04020102020204" pitchFamily="34" charset="0"/>
            </a:endParaRPr>
          </a:p>
          <a:p>
            <a:pPr marL="0" indent="0" algn="ctr">
              <a:buNone/>
            </a:pPr>
            <a:r>
              <a:rPr lang="en-US" sz="3200" b="1" u="sng" dirty="0" smtClean="0">
                <a:solidFill>
                  <a:srgbClr val="7030A0"/>
                </a:solidFill>
                <a:latin typeface="Arial Black" panose="020B0A04020102020204" pitchFamily="34" charset="0"/>
              </a:rPr>
              <a:t>STREAMS(CONT….)</a:t>
            </a:r>
          </a:p>
          <a:p>
            <a:pPr marL="0" indent="0" algn="ctr">
              <a:buNone/>
            </a:pPr>
            <a:endParaRPr lang="en-US" sz="1100" b="1" u="sng" dirty="0" smtClean="0">
              <a:solidFill>
                <a:srgbClr val="002060"/>
              </a:solidFill>
              <a:latin typeface="Arial Black" panose="020B0A04020102020204" pitchFamily="34" charset="0"/>
            </a:endParaRPr>
          </a:p>
          <a:p>
            <a:pPr algn="just">
              <a:buFont typeface="Wingdings" panose="05000000000000000000" pitchFamily="2" charset="2"/>
              <a:buChar char="q"/>
            </a:pPr>
            <a:r>
              <a:rPr lang="en-US" sz="3900" b="1" u="sng" dirty="0" smtClean="0">
                <a:latin typeface="Candara" pitchFamily="34" charset="0"/>
              </a:rPr>
              <a:t>Standard Input(</a:t>
            </a:r>
            <a:r>
              <a:rPr lang="en-US" sz="3900" b="1" u="sng" dirty="0" err="1" smtClean="0">
                <a:latin typeface="Candara" pitchFamily="34" charset="0"/>
              </a:rPr>
              <a:t>stdin</a:t>
            </a:r>
            <a:r>
              <a:rPr lang="en-US" sz="3900" b="1" u="sng" dirty="0" smtClean="0">
                <a:latin typeface="Candara" pitchFamily="34" charset="0"/>
              </a:rPr>
              <a:t>)-</a:t>
            </a:r>
            <a:r>
              <a:rPr lang="en-US" sz="3500" dirty="0" smtClean="0">
                <a:latin typeface="Candara" pitchFamily="34" charset="0"/>
              </a:rPr>
              <a:t> </a:t>
            </a:r>
            <a:r>
              <a:rPr lang="en-US" sz="3000" b="1" dirty="0" smtClean="0">
                <a:latin typeface="Candara" pitchFamily="34" charset="0"/>
              </a:rPr>
              <a:t>it is a stream from which a program receives its data. Its is like </a:t>
            </a:r>
            <a:r>
              <a:rPr lang="en-US" sz="3000" b="1" dirty="0" err="1" smtClean="0">
                <a:solidFill>
                  <a:srgbClr val="FF0000"/>
                </a:solidFill>
                <a:latin typeface="Candara" pitchFamily="34" charset="0"/>
              </a:rPr>
              <a:t>scanf</a:t>
            </a:r>
            <a:r>
              <a:rPr lang="en-US" sz="3000" b="1" dirty="0" smtClean="0">
                <a:solidFill>
                  <a:srgbClr val="FF0000"/>
                </a:solidFill>
                <a:latin typeface="Candara" pitchFamily="34" charset="0"/>
              </a:rPr>
              <a:t>(). </a:t>
            </a:r>
            <a:r>
              <a:rPr lang="en-US" sz="3000" b="1" dirty="0" smtClean="0">
                <a:latin typeface="Candara" pitchFamily="34" charset="0"/>
              </a:rPr>
              <a:t>Program requests the data transfer using </a:t>
            </a:r>
            <a:r>
              <a:rPr lang="en-US" sz="3000" b="1" u="sng" dirty="0" smtClean="0">
                <a:solidFill>
                  <a:srgbClr val="FF0000"/>
                </a:solidFill>
                <a:latin typeface="Candara" pitchFamily="34" charset="0"/>
              </a:rPr>
              <a:t>READ operation</a:t>
            </a:r>
            <a:r>
              <a:rPr lang="en-US" sz="3000" b="1" dirty="0" smtClean="0">
                <a:solidFill>
                  <a:srgbClr val="FF0000"/>
                </a:solidFill>
                <a:latin typeface="Candara" pitchFamily="34" charset="0"/>
              </a:rPr>
              <a:t>.</a:t>
            </a:r>
            <a:r>
              <a:rPr lang="en-US" sz="3000" b="1" dirty="0" smtClean="0">
                <a:latin typeface="Candara" pitchFamily="34" charset="0"/>
              </a:rPr>
              <a:t> However there are programs which does not require input.</a:t>
            </a:r>
          </a:p>
          <a:p>
            <a:pPr algn="just">
              <a:buFont typeface="Wingdings" panose="05000000000000000000" pitchFamily="2" charset="2"/>
              <a:buChar char="q"/>
            </a:pPr>
            <a:endParaRPr lang="en-US" sz="800" dirty="0" smtClean="0">
              <a:latin typeface="Candara" pitchFamily="34" charset="0"/>
            </a:endParaRPr>
          </a:p>
          <a:p>
            <a:pPr algn="just">
              <a:buFont typeface="Wingdings" panose="05000000000000000000" pitchFamily="2" charset="2"/>
              <a:buChar char="q"/>
            </a:pPr>
            <a:r>
              <a:rPr lang="en-US" sz="3900" b="1" u="sng" dirty="0" smtClean="0">
                <a:latin typeface="Candara" pitchFamily="34" charset="0"/>
              </a:rPr>
              <a:t>Standard Output(</a:t>
            </a:r>
            <a:r>
              <a:rPr lang="en-US" sz="3900" b="1" u="sng" dirty="0" err="1" smtClean="0">
                <a:latin typeface="Candara" pitchFamily="34" charset="0"/>
              </a:rPr>
              <a:t>stdout</a:t>
            </a:r>
            <a:r>
              <a:rPr lang="en-US" sz="3900" b="1" u="sng" dirty="0" smtClean="0">
                <a:latin typeface="Candara" pitchFamily="34" charset="0"/>
              </a:rPr>
              <a:t>)-</a:t>
            </a:r>
            <a:r>
              <a:rPr lang="en-US" sz="3500" b="1" u="sng" dirty="0" smtClean="0">
                <a:latin typeface="Candara" pitchFamily="34" charset="0"/>
              </a:rPr>
              <a:t> </a:t>
            </a:r>
            <a:r>
              <a:rPr lang="en-US" sz="3000" b="1" dirty="0" smtClean="0">
                <a:latin typeface="Candara" pitchFamily="34" charset="0"/>
              </a:rPr>
              <a:t>it’s a stream where a program writes its output data. It is like </a:t>
            </a:r>
            <a:r>
              <a:rPr lang="en-US" sz="3000" b="1" dirty="0" err="1" smtClean="0">
                <a:solidFill>
                  <a:srgbClr val="FF0000"/>
                </a:solidFill>
                <a:latin typeface="Candara" pitchFamily="34" charset="0"/>
              </a:rPr>
              <a:t>printf</a:t>
            </a:r>
            <a:r>
              <a:rPr lang="en-US" sz="3000" b="1" dirty="0" smtClean="0">
                <a:solidFill>
                  <a:srgbClr val="FF0000"/>
                </a:solidFill>
                <a:latin typeface="Candara" pitchFamily="34" charset="0"/>
              </a:rPr>
              <a:t>(). </a:t>
            </a:r>
            <a:r>
              <a:rPr lang="en-US" sz="3000" b="1" dirty="0">
                <a:latin typeface="Candara" pitchFamily="34" charset="0"/>
              </a:rPr>
              <a:t>Program requests the data transfer using </a:t>
            </a:r>
            <a:r>
              <a:rPr lang="en-US" sz="3000" b="1" u="sng" dirty="0" smtClean="0">
                <a:solidFill>
                  <a:srgbClr val="FF0000"/>
                </a:solidFill>
                <a:latin typeface="Candara" pitchFamily="34" charset="0"/>
              </a:rPr>
              <a:t>WRITE </a:t>
            </a:r>
            <a:r>
              <a:rPr lang="en-US" sz="3000" b="1" u="sng" dirty="0">
                <a:solidFill>
                  <a:srgbClr val="FF0000"/>
                </a:solidFill>
                <a:latin typeface="Candara" pitchFamily="34" charset="0"/>
              </a:rPr>
              <a:t>operation.</a:t>
            </a:r>
            <a:r>
              <a:rPr lang="en-US" sz="3000" b="1" dirty="0">
                <a:solidFill>
                  <a:srgbClr val="FF0000"/>
                </a:solidFill>
                <a:latin typeface="Candara" pitchFamily="34" charset="0"/>
              </a:rPr>
              <a:t> </a:t>
            </a:r>
            <a:r>
              <a:rPr lang="en-US" sz="3000" b="1" dirty="0">
                <a:latin typeface="Candara" pitchFamily="34" charset="0"/>
              </a:rPr>
              <a:t>However there are </a:t>
            </a:r>
            <a:r>
              <a:rPr lang="en-US" sz="3000" b="1" dirty="0" smtClean="0">
                <a:latin typeface="Candara" pitchFamily="34" charset="0"/>
              </a:rPr>
              <a:t>programs which does </a:t>
            </a:r>
            <a:r>
              <a:rPr lang="en-US" sz="3000" b="1" dirty="0">
                <a:latin typeface="Candara" pitchFamily="34" charset="0"/>
              </a:rPr>
              <a:t>not </a:t>
            </a:r>
            <a:r>
              <a:rPr lang="en-US" sz="3000" b="1" dirty="0" smtClean="0">
                <a:latin typeface="Candara" pitchFamily="34" charset="0"/>
              </a:rPr>
              <a:t>generate output.</a:t>
            </a:r>
          </a:p>
          <a:p>
            <a:pPr algn="just">
              <a:buFont typeface="Wingdings" panose="05000000000000000000" pitchFamily="2" charset="2"/>
              <a:buChar char="q"/>
            </a:pPr>
            <a:endParaRPr lang="en-US" sz="800" dirty="0">
              <a:latin typeface="Candara" pitchFamily="34" charset="0"/>
            </a:endParaRPr>
          </a:p>
          <a:p>
            <a:pPr algn="just">
              <a:buFont typeface="Wingdings" panose="05000000000000000000" pitchFamily="2" charset="2"/>
              <a:buChar char="q"/>
            </a:pPr>
            <a:r>
              <a:rPr lang="en-US" sz="3500" b="1" u="sng" dirty="0">
                <a:latin typeface="Candara" pitchFamily="34" charset="0"/>
              </a:rPr>
              <a:t>Standard </a:t>
            </a:r>
            <a:r>
              <a:rPr lang="en-US" sz="3500" b="1" u="sng" dirty="0" smtClean="0">
                <a:latin typeface="Candara" pitchFamily="34" charset="0"/>
              </a:rPr>
              <a:t>Error(</a:t>
            </a:r>
            <a:r>
              <a:rPr lang="en-US" sz="3500" b="1" u="sng" dirty="0" err="1" smtClean="0">
                <a:latin typeface="Candara" pitchFamily="34" charset="0"/>
              </a:rPr>
              <a:t>stderr</a:t>
            </a:r>
            <a:r>
              <a:rPr lang="en-US" sz="3500" b="1" u="sng" dirty="0" smtClean="0">
                <a:latin typeface="Candara" pitchFamily="34" charset="0"/>
              </a:rPr>
              <a:t>)- </a:t>
            </a:r>
            <a:r>
              <a:rPr lang="en-US" sz="3000" b="1" dirty="0">
                <a:latin typeface="Candara" pitchFamily="34" charset="0"/>
              </a:rPr>
              <a:t>it’s </a:t>
            </a:r>
            <a:r>
              <a:rPr lang="en-US" sz="3000" b="1" dirty="0" smtClean="0">
                <a:latin typeface="Candara" pitchFamily="34" charset="0"/>
              </a:rPr>
              <a:t>an output stream used by a </a:t>
            </a:r>
            <a:r>
              <a:rPr lang="en-US" sz="3000" b="1" dirty="0">
                <a:latin typeface="Candara" pitchFamily="34" charset="0"/>
              </a:rPr>
              <a:t>program </a:t>
            </a:r>
            <a:r>
              <a:rPr lang="en-US" sz="3000" b="1" dirty="0" smtClean="0">
                <a:latin typeface="Candara" pitchFamily="34" charset="0"/>
              </a:rPr>
              <a:t>to generate error messages. It is a stream independent of standard output and can be redirected separately also. Also sometimes the </a:t>
            </a:r>
            <a:r>
              <a:rPr lang="en-US" sz="3000" b="1" dirty="0" smtClean="0">
                <a:solidFill>
                  <a:srgbClr val="FF0000"/>
                </a:solidFill>
                <a:latin typeface="Candara" pitchFamily="34" charset="0"/>
              </a:rPr>
              <a:t>standard output and standard error can redirect to same destination i.e. SCREEN </a:t>
            </a:r>
            <a:r>
              <a:rPr lang="en-US" sz="3000" b="1" dirty="0" smtClean="0">
                <a:solidFill>
                  <a:srgbClr val="7030A0"/>
                </a:solidFill>
                <a:latin typeface="Candara" pitchFamily="34" charset="0"/>
              </a:rPr>
              <a:t>(See figure 1)</a:t>
            </a:r>
            <a:endParaRPr lang="en-US" b="1" dirty="0" smtClean="0">
              <a:solidFill>
                <a:srgbClr val="7030A0"/>
              </a:solidFill>
              <a:latin typeface="Candara" pitchFamily="34" charset="0"/>
            </a:endParaRPr>
          </a:p>
          <a:p>
            <a:pPr marL="0" indent="0" algn="just">
              <a:buNone/>
            </a:pPr>
            <a:endParaRPr lang="en-US" sz="2400" dirty="0" smtClean="0">
              <a:latin typeface="Candara" panose="020E0502030303020204" pitchFamily="34" charset="0"/>
            </a:endParaRPr>
          </a:p>
          <a:p>
            <a:pPr marL="0" indent="0">
              <a:buNone/>
            </a:pPr>
            <a:endParaRPr lang="en-US" dirty="0" smtClean="0">
              <a:solidFill>
                <a:schemeClr val="accent1">
                  <a:lumMod val="75000"/>
                </a:schemeClr>
              </a:solidFill>
            </a:endParaRPr>
          </a:p>
        </p:txBody>
      </p:sp>
      <p:sp>
        <p:nvSpPr>
          <p:cNvPr id="5" name="Rectangle 4"/>
          <p:cNvSpPr/>
          <p:nvPr/>
        </p:nvSpPr>
        <p:spPr>
          <a:xfrm>
            <a:off x="5073040" y="6375749"/>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23829821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0"/>
            <a:ext cx="9145588" cy="6858000"/>
          </a:xfrm>
        </p:spPr>
        <p:txBody>
          <a:bodyPr/>
          <a:lstStyle/>
          <a:p>
            <a:pPr algn="ctr"/>
            <a:r>
              <a:rPr lang="en-US" b="1" u="sng" dirty="0" smtClean="0">
                <a:solidFill>
                  <a:srgbClr val="C00000"/>
                </a:solidFill>
              </a:rPr>
              <a:t>DETECTING END-OF-FILE</a:t>
            </a:r>
          </a:p>
          <a:p>
            <a:pPr>
              <a:buFont typeface="Wingdings" pitchFamily="2" charset="2"/>
              <a:buChar char="q"/>
            </a:pPr>
            <a:r>
              <a:rPr lang="en-US" dirty="0" smtClean="0"/>
              <a:t>The size of file is never know in advance to the program in read or write operation. So in order to detect end-of-file following 2 methods are used.</a:t>
            </a:r>
          </a:p>
          <a:p>
            <a:pPr marL="514350" indent="-514350">
              <a:buAutoNum type="arabicPeriod"/>
            </a:pPr>
            <a:r>
              <a:rPr lang="en-US" dirty="0" smtClean="0"/>
              <a:t>Read the file in text mode, char by char &amp; compare each char  with EOF., which is defined in &lt;</a:t>
            </a:r>
            <a:r>
              <a:rPr lang="en-US" dirty="0" err="1" smtClean="0"/>
              <a:t>stdio.h</a:t>
            </a:r>
            <a:r>
              <a:rPr lang="en-US" dirty="0" smtClean="0"/>
              <a:t>&gt; &amp; have a value as -1</a:t>
            </a:r>
          </a:p>
          <a:p>
            <a:pPr marL="514350" indent="-514350">
              <a:buAutoNum type="arabicPeriod"/>
            </a:pPr>
            <a:endParaRPr lang="en-US" dirty="0" smtClean="0"/>
          </a:p>
        </p:txBody>
      </p:sp>
      <p:sp>
        <p:nvSpPr>
          <p:cNvPr id="4" name="Trapezoid 3"/>
          <p:cNvSpPr/>
          <p:nvPr/>
        </p:nvSpPr>
        <p:spPr>
          <a:xfrm>
            <a:off x="2560320" y="2880360"/>
            <a:ext cx="5166360" cy="368808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   while(1)</a:t>
            </a:r>
          </a:p>
          <a:p>
            <a:r>
              <a:rPr lang="en-US" sz="2400" dirty="0" smtClean="0"/>
              <a:t>     {</a:t>
            </a:r>
          </a:p>
          <a:p>
            <a:r>
              <a:rPr lang="en-US" sz="2400" dirty="0" smtClean="0"/>
              <a:t>        </a:t>
            </a:r>
            <a:r>
              <a:rPr lang="en-US" sz="2400" dirty="0" err="1" smtClean="0"/>
              <a:t>int</a:t>
            </a:r>
            <a:r>
              <a:rPr lang="en-US" sz="2400" dirty="0" smtClean="0"/>
              <a:t> c=</a:t>
            </a:r>
            <a:r>
              <a:rPr lang="en-US" sz="2400" dirty="0" err="1" smtClean="0"/>
              <a:t>fgetc</a:t>
            </a:r>
            <a:r>
              <a:rPr lang="en-US" sz="2400" dirty="0" smtClean="0"/>
              <a:t>(</a:t>
            </a:r>
            <a:r>
              <a:rPr lang="en-US" sz="2400" dirty="0" err="1" smtClean="0"/>
              <a:t>fp</a:t>
            </a:r>
            <a:r>
              <a:rPr lang="en-US" sz="2400" dirty="0" smtClean="0"/>
              <a:t>);</a:t>
            </a:r>
          </a:p>
          <a:p>
            <a:r>
              <a:rPr lang="en-US" sz="2400" dirty="0" smtClean="0"/>
              <a:t>        if(c==EOF)</a:t>
            </a:r>
          </a:p>
          <a:p>
            <a:r>
              <a:rPr lang="en-US" sz="2400" dirty="0" smtClean="0"/>
              <a:t>               break;</a:t>
            </a:r>
          </a:p>
          <a:p>
            <a:r>
              <a:rPr lang="en-US" sz="2400" dirty="0" smtClean="0"/>
              <a:t>        </a:t>
            </a:r>
            <a:r>
              <a:rPr lang="en-US" sz="2400" dirty="0" err="1" smtClean="0"/>
              <a:t>printf</a:t>
            </a:r>
            <a:r>
              <a:rPr lang="en-US" sz="2400" dirty="0" smtClean="0"/>
              <a:t>(“%c” ,c);</a:t>
            </a:r>
          </a:p>
          <a:p>
            <a:r>
              <a:rPr lang="en-US" sz="2400" dirty="0" smtClean="0"/>
              <a:t>    }</a:t>
            </a:r>
            <a:endParaRPr lang="en-IN" sz="24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buNone/>
            </a:pPr>
            <a:endParaRPr lang="en-US" dirty="0" smtClean="0"/>
          </a:p>
          <a:p>
            <a:pPr>
              <a:buNone/>
            </a:pPr>
            <a:endParaRPr lang="en-US" dirty="0" smtClean="0"/>
          </a:p>
          <a:p>
            <a:pPr algn="just">
              <a:buNone/>
            </a:pPr>
            <a:r>
              <a:rPr lang="en-US" dirty="0" smtClean="0"/>
              <a:t>2. Second way is use standard library function </a:t>
            </a:r>
            <a:r>
              <a:rPr lang="en-US" b="1" dirty="0" err="1" smtClean="0">
                <a:solidFill>
                  <a:srgbClr val="FF0000"/>
                </a:solidFill>
              </a:rPr>
              <a:t>feof</a:t>
            </a:r>
            <a:r>
              <a:rPr lang="en-US" b="1" dirty="0" smtClean="0">
                <a:solidFill>
                  <a:srgbClr val="FF0000"/>
                </a:solidFill>
              </a:rPr>
              <a:t>() </a:t>
            </a:r>
            <a:r>
              <a:rPr lang="en-US" dirty="0" smtClean="0"/>
              <a:t>which is defined in &lt;</a:t>
            </a:r>
            <a:r>
              <a:rPr lang="en-US" dirty="0" err="1" smtClean="0"/>
              <a:t>stdio.h</a:t>
            </a:r>
            <a:r>
              <a:rPr lang="en-US" dirty="0" smtClean="0"/>
              <a:t>&gt;. It is used in following 2 cases-</a:t>
            </a:r>
          </a:p>
          <a:p>
            <a:pPr algn="just">
              <a:buNone/>
            </a:pPr>
            <a:endParaRPr lang="en-US" dirty="0" smtClean="0"/>
          </a:p>
          <a:p>
            <a:pPr algn="just">
              <a:buNone/>
            </a:pPr>
            <a:r>
              <a:rPr lang="en-US" dirty="0" smtClean="0"/>
              <a:t>2.a. When a stream operation has reached the </a:t>
            </a:r>
            <a:r>
              <a:rPr lang="en-US" b="1" dirty="0" smtClean="0">
                <a:solidFill>
                  <a:srgbClr val="FF0000"/>
                </a:solidFill>
              </a:rPr>
              <a:t>end of file</a:t>
            </a:r>
            <a:r>
              <a:rPr lang="en-US" dirty="0" smtClean="0"/>
              <a:t>. The </a:t>
            </a:r>
            <a:r>
              <a:rPr lang="en-US" b="1" dirty="0" err="1" smtClean="0">
                <a:solidFill>
                  <a:srgbClr val="FF0000"/>
                </a:solidFill>
              </a:rPr>
              <a:t>feof</a:t>
            </a:r>
            <a:r>
              <a:rPr lang="en-US" b="1" dirty="0" smtClean="0">
                <a:solidFill>
                  <a:srgbClr val="FF0000"/>
                </a:solidFill>
              </a:rPr>
              <a:t>() </a:t>
            </a:r>
            <a:r>
              <a:rPr lang="en-US" dirty="0" smtClean="0"/>
              <a:t>returns </a:t>
            </a:r>
            <a:r>
              <a:rPr lang="en-US" b="1" dirty="0" smtClean="0">
                <a:solidFill>
                  <a:srgbClr val="FF0000"/>
                </a:solidFill>
              </a:rPr>
              <a:t>1(TRUE)</a:t>
            </a:r>
          </a:p>
          <a:p>
            <a:pPr algn="just">
              <a:buNone/>
            </a:pPr>
            <a:endParaRPr lang="en-US" dirty="0" smtClean="0"/>
          </a:p>
          <a:p>
            <a:pPr algn="just">
              <a:buNone/>
            </a:pPr>
            <a:r>
              <a:rPr lang="en-US" dirty="0" smtClean="0"/>
              <a:t>2.b. When the EOF error code, has returned an </a:t>
            </a:r>
            <a:r>
              <a:rPr lang="en-US" b="1" dirty="0" smtClean="0">
                <a:solidFill>
                  <a:srgbClr val="FF0000"/>
                </a:solidFill>
              </a:rPr>
              <a:t>error indicator </a:t>
            </a:r>
            <a:r>
              <a:rPr lang="en-US" dirty="0" smtClean="0"/>
              <a:t>even when the file has not ended. The </a:t>
            </a:r>
            <a:r>
              <a:rPr lang="en-US" b="1" dirty="0" err="1" smtClean="0">
                <a:solidFill>
                  <a:srgbClr val="FF0000"/>
                </a:solidFill>
              </a:rPr>
              <a:t>feof</a:t>
            </a:r>
            <a:r>
              <a:rPr lang="en-US" b="1" dirty="0" smtClean="0">
                <a:solidFill>
                  <a:srgbClr val="FF0000"/>
                </a:solidFill>
              </a:rPr>
              <a:t>() </a:t>
            </a:r>
            <a:r>
              <a:rPr lang="en-US" dirty="0" smtClean="0"/>
              <a:t>returns </a:t>
            </a:r>
            <a:r>
              <a:rPr lang="en-US" b="1" dirty="0" smtClean="0">
                <a:solidFill>
                  <a:srgbClr val="FF0000"/>
                </a:solidFill>
              </a:rPr>
              <a:t>0(FALSE) </a:t>
            </a:r>
            <a:r>
              <a:rPr lang="en-US" dirty="0" smtClean="0"/>
              <a:t>in that case.</a:t>
            </a:r>
          </a:p>
          <a:p>
            <a:pPr>
              <a:buNone/>
            </a:pPr>
            <a:endParaRPr lang="en-IN" dirty="0"/>
          </a:p>
        </p:txBody>
      </p:sp>
      <p:sp>
        <p:nvSpPr>
          <p:cNvPr id="4" name="Rounded Rectangle 3"/>
          <p:cNvSpPr/>
          <p:nvPr/>
        </p:nvSpPr>
        <p:spPr>
          <a:xfrm>
            <a:off x="623937" y="5484254"/>
            <a:ext cx="7873578" cy="57955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800" b="1" dirty="0" smtClean="0">
              <a:solidFill>
                <a:srgbClr val="FF0000"/>
              </a:solidFill>
            </a:endParaRPr>
          </a:p>
          <a:p>
            <a:pPr algn="ctr"/>
            <a:r>
              <a:rPr lang="en-US" sz="2800" b="1" dirty="0" err="1" smtClean="0">
                <a:solidFill>
                  <a:schemeClr val="tx1"/>
                </a:solidFill>
              </a:rPr>
              <a:t>int</a:t>
            </a:r>
            <a:r>
              <a:rPr lang="en-US" sz="2800" b="1" dirty="0" smtClean="0">
                <a:solidFill>
                  <a:schemeClr val="tx1"/>
                </a:solidFill>
              </a:rPr>
              <a:t> </a:t>
            </a:r>
            <a:r>
              <a:rPr lang="en-US" sz="2800" b="1" dirty="0" err="1" smtClean="0">
                <a:solidFill>
                  <a:schemeClr val="tx1"/>
                </a:solidFill>
              </a:rPr>
              <a:t>feof</a:t>
            </a:r>
            <a:r>
              <a:rPr lang="en-US" sz="2800" b="1" dirty="0" smtClean="0">
                <a:solidFill>
                  <a:schemeClr val="tx1"/>
                </a:solidFill>
              </a:rPr>
              <a:t>( FILE *stream);</a:t>
            </a:r>
          </a:p>
          <a:p>
            <a:pPr algn="ctr"/>
            <a:endParaRPr lang="en-US" sz="2800" b="1" dirty="0">
              <a:solidFill>
                <a:srgbClr val="FF0000"/>
              </a:solidFill>
            </a:endParaRPr>
          </a:p>
        </p:txBody>
      </p:sp>
      <p:sp>
        <p:nvSpPr>
          <p:cNvPr id="5" name="Rectangle 4"/>
          <p:cNvSpPr/>
          <p:nvPr/>
        </p:nvSpPr>
        <p:spPr>
          <a:xfrm>
            <a:off x="558660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0" y="0"/>
            <a:ext cx="9145588" cy="6858000"/>
          </a:xfrm>
        </p:spPr>
        <p:txBody>
          <a:bodyPr/>
          <a:lstStyle/>
          <a:p>
            <a:pPr algn="ctr"/>
            <a:r>
              <a:rPr lang="en-US" sz="2800" b="1" u="sng" dirty="0" smtClean="0"/>
              <a:t>Program checks use of </a:t>
            </a:r>
            <a:r>
              <a:rPr lang="en-US" sz="2800" b="1" u="sng" dirty="0" err="1" smtClean="0"/>
              <a:t>feof</a:t>
            </a:r>
            <a:r>
              <a:rPr lang="en-US" sz="2800" b="1" u="sng" dirty="0" smtClean="0"/>
              <a:t>()</a:t>
            </a:r>
            <a:endParaRPr lang="en-IN" b="1" u="sng" dirty="0"/>
          </a:p>
        </p:txBody>
      </p:sp>
      <p:pic>
        <p:nvPicPr>
          <p:cNvPr id="8" name="Content Placeholder 3"/>
          <p:cNvPicPr>
            <a:picLocks/>
          </p:cNvPicPr>
          <p:nvPr/>
        </p:nvPicPr>
        <p:blipFill>
          <a:blip r:embed="rId2">
            <a:clrChange>
              <a:clrFrom>
                <a:srgbClr val="0000AE"/>
              </a:clrFrom>
              <a:clrTo>
                <a:srgbClr val="0000AE">
                  <a:alpha val="0"/>
                </a:srgbClr>
              </a:clrTo>
            </a:clrChange>
            <a:extLst>
              <a:ext uri="{BEBA8EAE-BF5A-486C-A8C5-ECC9F3942E4B}">
                <a14:imgProps xmlns:a14="http://schemas.microsoft.com/office/drawing/2010/main">
                  <a14:imgLayer r:embed="rId3">
                    <a14:imgEffect>
                      <a14:saturation sat="66000"/>
                    </a14:imgEffect>
                    <a14:imgEffect>
                      <a14:brightnessContrast bright="40000" contrast="20000"/>
                    </a14:imgEffect>
                  </a14:imgLayer>
                </a14:imgProps>
              </a:ext>
            </a:extLst>
          </a:blip>
          <a:srcRect t="11446" r="32755" b="18072"/>
          <a:stretch>
            <a:fillRect/>
          </a:stretch>
        </p:blipFill>
        <p:spPr bwMode="auto">
          <a:xfrm>
            <a:off x="214948" y="1143000"/>
            <a:ext cx="8610600" cy="5212080"/>
          </a:xfrm>
          <a:prstGeom prst="rect">
            <a:avLst/>
          </a:prstGeom>
          <a:noFill/>
          <a:ln w="9525">
            <a:noFill/>
            <a:miter lim="800000"/>
            <a:headEnd/>
            <a:tailEnd/>
          </a:ln>
        </p:spPr>
      </p:pic>
      <p:sp>
        <p:nvSpPr>
          <p:cNvPr id="9" name="Line Callout 1 8"/>
          <p:cNvSpPr/>
          <p:nvPr/>
        </p:nvSpPr>
        <p:spPr>
          <a:xfrm>
            <a:off x="4527868" y="1569720"/>
            <a:ext cx="2194560" cy="899160"/>
          </a:xfrm>
          <a:prstGeom prst="borderCallout1">
            <a:avLst>
              <a:gd name="adj1" fmla="val 27225"/>
              <a:gd name="adj2" fmla="val -1389"/>
              <a:gd name="adj3" fmla="val 271822"/>
              <a:gd name="adj4" fmla="val -640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Loop Continues till fp Reaches End-of-file</a:t>
            </a:r>
            <a:endParaRPr lang="en-IN" dirty="0"/>
          </a:p>
        </p:txBody>
      </p:sp>
      <p:sp>
        <p:nvSpPr>
          <p:cNvPr id="10" name="Line Callout 1 9"/>
          <p:cNvSpPr/>
          <p:nvPr/>
        </p:nvSpPr>
        <p:spPr>
          <a:xfrm>
            <a:off x="5289868" y="3688080"/>
            <a:ext cx="2804160" cy="990600"/>
          </a:xfrm>
          <a:prstGeom prst="borderCallout1">
            <a:avLst>
              <a:gd name="adj1" fmla="val 29519"/>
              <a:gd name="adj2" fmla="val -1811"/>
              <a:gd name="adj3" fmla="val 66346"/>
              <a:gd name="adj4" fmla="val -595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Reads 79 bytes at a time</a:t>
            </a:r>
            <a:endParaRPr lang="en-IN"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lgn="ctr">
              <a:buNone/>
            </a:pPr>
            <a:endParaRPr lang="en-US" sz="1200" b="1" u="sng" dirty="0" smtClean="0">
              <a:solidFill>
                <a:srgbClr val="C00000"/>
              </a:solidFill>
            </a:endParaRPr>
          </a:p>
          <a:p>
            <a:pPr algn="ctr">
              <a:buNone/>
            </a:pPr>
            <a:endParaRPr lang="en-US" sz="2800" b="1" u="sng" dirty="0" smtClean="0">
              <a:solidFill>
                <a:srgbClr val="C00000"/>
              </a:solidFill>
            </a:endParaRPr>
          </a:p>
          <a:p>
            <a:pPr algn="ctr">
              <a:buNone/>
            </a:pPr>
            <a:r>
              <a:rPr lang="en-US" sz="3200" b="1" u="sng" dirty="0" smtClean="0">
                <a:solidFill>
                  <a:srgbClr val="C00000"/>
                </a:solidFill>
              </a:rPr>
              <a:t>ERROR HANDLING DURING FILE OPERATIONS</a:t>
            </a:r>
          </a:p>
          <a:p>
            <a:pPr>
              <a:buFont typeface="Wingdings" pitchFamily="2" charset="2"/>
              <a:buChar char="q"/>
            </a:pPr>
            <a:r>
              <a:rPr lang="en-US" sz="2800" dirty="0" smtClean="0"/>
              <a:t>Error  may occur while reading from or writing to a file.</a:t>
            </a:r>
          </a:p>
          <a:p>
            <a:pPr>
              <a:buFont typeface="Wingdings" pitchFamily="2" charset="2"/>
              <a:buChar char="q"/>
            </a:pPr>
            <a:r>
              <a:rPr lang="en-US" dirty="0" smtClean="0"/>
              <a:t>It may occur in following situations-</a:t>
            </a:r>
          </a:p>
          <a:p>
            <a:pPr lvl="0">
              <a:buNone/>
            </a:pPr>
            <a:r>
              <a:rPr lang="en-US" dirty="0" smtClean="0"/>
              <a:t>1. </a:t>
            </a:r>
            <a:r>
              <a:rPr lang="en-US" sz="2800" dirty="0" smtClean="0"/>
              <a:t>Reading a file beyond EOF indicator.</a:t>
            </a:r>
          </a:p>
          <a:p>
            <a:pPr>
              <a:buNone/>
            </a:pPr>
            <a:r>
              <a:rPr lang="en-US" sz="2800" dirty="0" smtClean="0"/>
              <a:t>2. Reading a non -existing file.</a:t>
            </a:r>
          </a:p>
          <a:p>
            <a:pPr lvl="0">
              <a:buNone/>
            </a:pPr>
            <a:r>
              <a:rPr lang="en-US" sz="2800" dirty="0" smtClean="0"/>
              <a:t>3. Trying to use a file that has not been opened.</a:t>
            </a:r>
          </a:p>
          <a:p>
            <a:pPr>
              <a:buNone/>
            </a:pPr>
            <a:r>
              <a:rPr lang="en-US" sz="2800" dirty="0" smtClean="0"/>
              <a:t>4. Trying to use a file in an inappropriate mode- </a:t>
            </a:r>
            <a:r>
              <a:rPr lang="en-US" sz="2800" dirty="0" err="1" smtClean="0"/>
              <a:t>i.e</a:t>
            </a:r>
            <a:r>
              <a:rPr lang="en-US" sz="2800" dirty="0" smtClean="0"/>
              <a:t> writing data to a file which is opened in read mode.</a:t>
            </a:r>
          </a:p>
          <a:p>
            <a:pPr lvl="0">
              <a:buNone/>
            </a:pPr>
            <a:r>
              <a:rPr lang="en-US" sz="2800" dirty="0" smtClean="0"/>
              <a:t>5. Writing to a file which is write protected(i.e. read-only file)</a:t>
            </a:r>
            <a:endParaRPr lang="en-IN" sz="2800" dirty="0" smtClean="0"/>
          </a:p>
          <a:p>
            <a:pPr>
              <a:buNone/>
            </a:pPr>
            <a:endParaRPr lang="en-IN" sz="2800" dirty="0" smtClean="0"/>
          </a:p>
          <a:p>
            <a:pPr lvl="0">
              <a:buNone/>
            </a:pPr>
            <a:endParaRPr lang="en-IN" sz="2800" dirty="0" smtClean="0"/>
          </a:p>
          <a:p>
            <a:pPr>
              <a:buNone/>
            </a:pPr>
            <a:endParaRPr lang="en-IN" sz="2800" dirty="0" smtClean="0"/>
          </a:p>
          <a:p>
            <a:pPr lvl="0">
              <a:buNone/>
            </a:pPr>
            <a:endParaRPr lang="en-IN" sz="2800" dirty="0" smtClean="0"/>
          </a:p>
          <a:p>
            <a:pPr>
              <a:buNone/>
            </a:pPr>
            <a:endParaRPr lang="en-US" dirty="0" smtClean="0"/>
          </a:p>
          <a:p>
            <a:pPr>
              <a:buFont typeface="Wingdings" pitchFamily="2" charset="2"/>
              <a:buChar char="q"/>
            </a:pPr>
            <a:endParaRPr lang="en-US" dirty="0" smtClean="0"/>
          </a:p>
          <a:p>
            <a:pPr>
              <a:buFont typeface="Wingdings" pitchFamily="2" charset="2"/>
              <a:buChar char="q"/>
            </a:pPr>
            <a:endParaRPr lang="en-IN" b="1" u="sng" dirty="0"/>
          </a:p>
        </p:txBody>
      </p:sp>
      <p:sp>
        <p:nvSpPr>
          <p:cNvPr id="4" name="Rectangle 3"/>
          <p:cNvSpPr/>
          <p:nvPr/>
        </p:nvSpPr>
        <p:spPr>
          <a:xfrm>
            <a:off x="558660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lgn="just">
              <a:buFont typeface="Wingdings" pitchFamily="2" charset="2"/>
              <a:buChar char="q"/>
            </a:pPr>
            <a:endParaRPr lang="en-US" dirty="0" smtClean="0"/>
          </a:p>
          <a:p>
            <a:pPr algn="just">
              <a:buFont typeface="Wingdings" pitchFamily="2" charset="2"/>
              <a:buChar char="q"/>
            </a:pPr>
            <a:endParaRPr lang="en-US" dirty="0" smtClean="0"/>
          </a:p>
          <a:p>
            <a:pPr algn="just">
              <a:buFont typeface="Wingdings" pitchFamily="2" charset="2"/>
              <a:buChar char="q"/>
            </a:pPr>
            <a:r>
              <a:rPr lang="en-US" dirty="0" smtClean="0"/>
              <a:t>If the </a:t>
            </a:r>
            <a:r>
              <a:rPr lang="en-US" b="1" dirty="0" smtClean="0">
                <a:solidFill>
                  <a:srgbClr val="FF0000"/>
                </a:solidFill>
              </a:rPr>
              <a:t>errors</a:t>
            </a:r>
            <a:r>
              <a:rPr lang="en-US" dirty="0" smtClean="0"/>
              <a:t> are </a:t>
            </a:r>
            <a:r>
              <a:rPr lang="en-US" b="1" dirty="0" smtClean="0">
                <a:solidFill>
                  <a:srgbClr val="FF0000"/>
                </a:solidFill>
              </a:rPr>
              <a:t>not checked</a:t>
            </a:r>
            <a:r>
              <a:rPr lang="en-US" dirty="0" smtClean="0"/>
              <a:t> properly then the program may behave </a:t>
            </a:r>
            <a:r>
              <a:rPr lang="en-US" b="1" dirty="0" smtClean="0">
                <a:solidFill>
                  <a:srgbClr val="FF0000"/>
                </a:solidFill>
              </a:rPr>
              <a:t>abnormally</a:t>
            </a:r>
            <a:r>
              <a:rPr lang="en-US" dirty="0" smtClean="0"/>
              <a:t>, or may result into a </a:t>
            </a:r>
            <a:r>
              <a:rPr lang="en-US" b="1" dirty="0" smtClean="0">
                <a:solidFill>
                  <a:srgbClr val="FF0000"/>
                </a:solidFill>
              </a:rPr>
              <a:t>premature termination </a:t>
            </a:r>
            <a:r>
              <a:rPr lang="en-US" b="1" dirty="0" smtClean="0"/>
              <a:t>or an </a:t>
            </a:r>
            <a:r>
              <a:rPr lang="en-US" b="1" dirty="0" smtClean="0">
                <a:solidFill>
                  <a:srgbClr val="FF0000"/>
                </a:solidFill>
              </a:rPr>
              <a:t>incorrect output.</a:t>
            </a:r>
          </a:p>
          <a:p>
            <a:pPr algn="just">
              <a:buFont typeface="Wingdings" pitchFamily="2" charset="2"/>
              <a:buChar char="q"/>
            </a:pPr>
            <a:endParaRPr lang="en-US" b="1" dirty="0" smtClean="0">
              <a:solidFill>
                <a:srgbClr val="FF0000"/>
              </a:solidFill>
            </a:endParaRPr>
          </a:p>
          <a:p>
            <a:pPr algn="just">
              <a:buFont typeface="Wingdings" pitchFamily="2" charset="2"/>
              <a:buChar char="q"/>
            </a:pPr>
            <a:r>
              <a:rPr lang="en-US" b="1" dirty="0" err="1" smtClean="0">
                <a:solidFill>
                  <a:srgbClr val="FF0000"/>
                </a:solidFill>
              </a:rPr>
              <a:t>ferror</a:t>
            </a:r>
            <a:r>
              <a:rPr lang="en-US" b="1" dirty="0" smtClean="0">
                <a:solidFill>
                  <a:srgbClr val="FF0000"/>
                </a:solidFill>
              </a:rPr>
              <a:t>() </a:t>
            </a:r>
            <a:r>
              <a:rPr lang="en-US" dirty="0" smtClean="0"/>
              <a:t>is used for checking error if any. It returns </a:t>
            </a:r>
            <a:r>
              <a:rPr lang="en-US" b="1" dirty="0" smtClean="0">
                <a:solidFill>
                  <a:srgbClr val="FF0000"/>
                </a:solidFill>
              </a:rPr>
              <a:t>zero(O)</a:t>
            </a:r>
            <a:r>
              <a:rPr lang="en-US" dirty="0" smtClean="0"/>
              <a:t> if </a:t>
            </a:r>
            <a:r>
              <a:rPr lang="en-US" b="1" dirty="0" smtClean="0">
                <a:solidFill>
                  <a:srgbClr val="FF0000"/>
                </a:solidFill>
              </a:rPr>
              <a:t>no error </a:t>
            </a:r>
            <a:r>
              <a:rPr lang="en-US" dirty="0" smtClean="0"/>
              <a:t>occurred and returns a </a:t>
            </a:r>
            <a:r>
              <a:rPr lang="en-US" b="1" dirty="0" smtClean="0">
                <a:solidFill>
                  <a:srgbClr val="FF0000"/>
                </a:solidFill>
              </a:rPr>
              <a:t>non-zero</a:t>
            </a:r>
            <a:r>
              <a:rPr lang="en-US" dirty="0" smtClean="0"/>
              <a:t> value if an </a:t>
            </a:r>
            <a:r>
              <a:rPr lang="en-US" b="1" dirty="0" smtClean="0">
                <a:solidFill>
                  <a:srgbClr val="FF0000"/>
                </a:solidFill>
              </a:rPr>
              <a:t>error</a:t>
            </a:r>
            <a:r>
              <a:rPr lang="en-US" dirty="0" smtClean="0"/>
              <a:t> occurred. </a:t>
            </a:r>
          </a:p>
          <a:p>
            <a:pPr algn="just">
              <a:buFont typeface="Wingdings" pitchFamily="2" charset="2"/>
              <a:buChar char="q"/>
            </a:pPr>
            <a:endParaRPr lang="en-IN" dirty="0"/>
          </a:p>
        </p:txBody>
      </p:sp>
      <p:sp>
        <p:nvSpPr>
          <p:cNvPr id="4" name="Rounded Rectangle 3"/>
          <p:cNvSpPr/>
          <p:nvPr/>
        </p:nvSpPr>
        <p:spPr>
          <a:xfrm>
            <a:off x="662410" y="4752734"/>
            <a:ext cx="7873578" cy="57955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800" b="1" dirty="0" smtClean="0">
              <a:solidFill>
                <a:srgbClr val="FF0000"/>
              </a:solidFill>
            </a:endParaRPr>
          </a:p>
          <a:p>
            <a:pPr algn="ctr"/>
            <a:r>
              <a:rPr lang="en-US" sz="2800" b="1" dirty="0" err="1" smtClean="0">
                <a:solidFill>
                  <a:schemeClr val="tx1"/>
                </a:solidFill>
              </a:rPr>
              <a:t>int</a:t>
            </a:r>
            <a:r>
              <a:rPr lang="en-US" sz="2800" b="1" dirty="0" smtClean="0">
                <a:solidFill>
                  <a:schemeClr val="tx1"/>
                </a:solidFill>
              </a:rPr>
              <a:t> </a:t>
            </a:r>
            <a:r>
              <a:rPr lang="en-US" sz="2800" b="1" dirty="0" err="1" smtClean="0">
                <a:solidFill>
                  <a:schemeClr val="tx1"/>
                </a:solidFill>
              </a:rPr>
              <a:t>ferror</a:t>
            </a:r>
            <a:r>
              <a:rPr lang="en-US" sz="2800" b="1" dirty="0" smtClean="0">
                <a:solidFill>
                  <a:schemeClr val="tx1"/>
                </a:solidFill>
              </a:rPr>
              <a:t>( FILE *stream);</a:t>
            </a:r>
          </a:p>
          <a:p>
            <a:pPr algn="ctr"/>
            <a:endParaRPr lang="en-US" sz="2800" b="1" dirty="0">
              <a:solidFill>
                <a:srgbClr val="FF0000"/>
              </a:solidFill>
            </a:endParaRPr>
          </a:p>
        </p:txBody>
      </p:sp>
      <p:sp>
        <p:nvSpPr>
          <p:cNvPr id="5" name="Rectangle 4"/>
          <p:cNvSpPr/>
          <p:nvPr/>
        </p:nvSpPr>
        <p:spPr>
          <a:xfrm>
            <a:off x="558660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lgn="ctr"/>
            <a:r>
              <a:rPr lang="en-US" u="sng" dirty="0" smtClean="0"/>
              <a:t>If in the following program error occurs while writing feedback; then program will terminate displaying the message as ”Error writing the file” on the screen</a:t>
            </a:r>
            <a:endParaRPr lang="en-IN" u="sng" dirty="0"/>
          </a:p>
        </p:txBody>
      </p:sp>
      <p:pic>
        <p:nvPicPr>
          <p:cNvPr id="3075" name="Picture 3"/>
          <p:cNvPicPr>
            <a:picLocks noChangeAspect="1" noChangeArrowheads="1"/>
          </p:cNvPicPr>
          <p:nvPr/>
        </p:nvPicPr>
        <p:blipFill>
          <a:blip r:embed="rId2">
            <a:clrChange>
              <a:clrFrom>
                <a:srgbClr val="0000AE"/>
              </a:clrFrom>
              <a:clrTo>
                <a:srgbClr val="0000AE">
                  <a:alpha val="0"/>
                </a:srgbClr>
              </a:clrTo>
            </a:clrChange>
            <a:extLst>
              <a:ext uri="{BEBA8EAE-BF5A-486C-A8C5-ECC9F3942E4B}">
                <a14:imgProps xmlns:a14="http://schemas.microsoft.com/office/drawing/2010/main">
                  <a14:imgLayer r:embed="rId3">
                    <a14:imgEffect>
                      <a14:saturation sat="66000"/>
                    </a14:imgEffect>
                    <a14:imgEffect>
                      <a14:brightnessContrast bright="40000" contrast="20000"/>
                    </a14:imgEffect>
                  </a14:imgLayer>
                </a14:imgProps>
              </a:ext>
            </a:extLst>
          </a:blip>
          <a:srcRect t="11667" r="34391" b="14375"/>
          <a:stretch>
            <a:fillRect/>
          </a:stretch>
        </p:blipFill>
        <p:spPr bwMode="auto">
          <a:xfrm>
            <a:off x="243838" y="1325880"/>
            <a:ext cx="8717281" cy="53187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lgn="ctr"/>
            <a:endParaRPr lang="en-US" sz="2800" b="1" u="sng" dirty="0" smtClean="0">
              <a:solidFill>
                <a:srgbClr val="C00000"/>
              </a:solidFill>
            </a:endParaRPr>
          </a:p>
          <a:p>
            <a:pPr algn="ctr">
              <a:buNone/>
            </a:pPr>
            <a:r>
              <a:rPr lang="en-US" sz="3200" b="1" u="sng" dirty="0" smtClean="0">
                <a:solidFill>
                  <a:srgbClr val="C00000"/>
                </a:solidFill>
              </a:rPr>
              <a:t>COMMAND LINE ARGUMENTS(CLA)</a:t>
            </a:r>
          </a:p>
          <a:p>
            <a:pPr algn="ctr">
              <a:buNone/>
            </a:pPr>
            <a:endParaRPr lang="en-US" sz="2800" b="1" u="sng" dirty="0" smtClean="0">
              <a:solidFill>
                <a:srgbClr val="C00000"/>
              </a:solidFill>
            </a:endParaRPr>
          </a:p>
          <a:p>
            <a:pPr>
              <a:buFont typeface="Wingdings" pitchFamily="2" charset="2"/>
              <a:buChar char="q"/>
            </a:pPr>
            <a:r>
              <a:rPr lang="en-US" dirty="0" smtClean="0"/>
              <a:t>It is possible to pass arguments to C Programs when they are executed.</a:t>
            </a:r>
          </a:p>
          <a:p>
            <a:pPr>
              <a:buNone/>
            </a:pPr>
            <a:endParaRPr lang="en-US" dirty="0" smtClean="0"/>
          </a:p>
          <a:p>
            <a:pPr>
              <a:buFont typeface="Wingdings" pitchFamily="2" charset="2"/>
              <a:buChar char="q"/>
            </a:pPr>
            <a:r>
              <a:rPr lang="en-US" dirty="0" smtClean="0"/>
              <a:t>CLA was a name given after the name of a </a:t>
            </a:r>
            <a:r>
              <a:rPr lang="en-US" dirty="0" err="1" smtClean="0"/>
              <a:t>prog</a:t>
            </a:r>
            <a:r>
              <a:rPr lang="en-US" dirty="0" smtClean="0"/>
              <a:t> in command-line Operating System like DOS or LINUX, and passed into the </a:t>
            </a:r>
            <a:r>
              <a:rPr lang="en-US" dirty="0" err="1" smtClean="0"/>
              <a:t>prog</a:t>
            </a:r>
            <a:r>
              <a:rPr lang="en-US" dirty="0" smtClean="0"/>
              <a:t> from DOS.</a:t>
            </a:r>
          </a:p>
          <a:p>
            <a:pPr>
              <a:buFont typeface="Wingdings" pitchFamily="2" charset="2"/>
              <a:buChar char="q"/>
            </a:pPr>
            <a:endParaRPr lang="en-IN" dirty="0"/>
          </a:p>
        </p:txBody>
      </p:sp>
      <p:sp>
        <p:nvSpPr>
          <p:cNvPr id="4" name="Rectangle 3"/>
          <p:cNvSpPr/>
          <p:nvPr/>
        </p:nvSpPr>
        <p:spPr>
          <a:xfrm>
            <a:off x="558660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endParaRPr lang="en-US" dirty="0" smtClean="0"/>
          </a:p>
          <a:p>
            <a:pPr algn="ctr">
              <a:buNone/>
            </a:pPr>
            <a:r>
              <a:rPr lang="en-US" sz="3200" b="1" u="sng" dirty="0" smtClean="0">
                <a:solidFill>
                  <a:srgbClr val="FF0000"/>
                </a:solidFill>
              </a:rPr>
              <a:t>Use of Command Line Arguments??</a:t>
            </a:r>
          </a:p>
          <a:p>
            <a:pPr marL="514350" indent="-514350">
              <a:buNone/>
            </a:pPr>
            <a:endParaRPr lang="en-US" sz="3200" dirty="0" smtClean="0"/>
          </a:p>
          <a:p>
            <a:pPr marL="514350" indent="-514350" algn="just">
              <a:buNone/>
            </a:pPr>
            <a:r>
              <a:rPr lang="en-US" sz="3200" dirty="0" smtClean="0"/>
              <a:t>1. When w</a:t>
            </a:r>
            <a:r>
              <a:rPr lang="en-US" sz="2800" dirty="0" smtClean="0"/>
              <a:t>e want to control the program from outside rather than inside.</a:t>
            </a:r>
          </a:p>
          <a:p>
            <a:pPr marL="514350" indent="-514350" algn="just">
              <a:buNone/>
            </a:pPr>
            <a:endParaRPr lang="en-US" sz="2800" dirty="0" smtClean="0"/>
          </a:p>
          <a:p>
            <a:pPr marL="514350" indent="-514350" algn="just">
              <a:buNone/>
            </a:pPr>
            <a:r>
              <a:rPr lang="en-US" sz="2800" dirty="0" smtClean="0"/>
              <a:t>2. The command line arguments are handled using main(), arguments where </a:t>
            </a:r>
            <a:r>
              <a:rPr lang="en-US" sz="2800" dirty="0" err="1" smtClean="0"/>
              <a:t>argc</a:t>
            </a:r>
            <a:r>
              <a:rPr lang="en-US" sz="2800" dirty="0" smtClean="0"/>
              <a:t> refers to the number of arguments passed and </a:t>
            </a:r>
            <a:r>
              <a:rPr lang="en-US" sz="2800" dirty="0" err="1" smtClean="0"/>
              <a:t>argv</a:t>
            </a:r>
            <a:r>
              <a:rPr lang="en-US" sz="2800" dirty="0" smtClean="0"/>
              <a:t>[] is pointer array which points to each argument passed to program. </a:t>
            </a:r>
            <a:endParaRPr lang="en-IN" sz="2800" dirty="0"/>
          </a:p>
        </p:txBody>
      </p:sp>
      <p:sp>
        <p:nvSpPr>
          <p:cNvPr id="4" name="Rectangle 3"/>
          <p:cNvSpPr/>
          <p:nvPr/>
        </p:nvSpPr>
        <p:spPr>
          <a:xfrm>
            <a:off x="5586606" y="636322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lgn="ctr">
              <a:buNone/>
            </a:pPr>
            <a:r>
              <a:rPr lang="en-IN" dirty="0" smtClean="0"/>
              <a:t>   </a:t>
            </a:r>
            <a:r>
              <a:rPr lang="en-IN" sz="2800" b="1" u="sng" dirty="0" smtClean="0"/>
              <a:t>Program </a:t>
            </a:r>
            <a:r>
              <a:rPr lang="en-IN" sz="2800" b="1" u="sng" dirty="0" err="1" smtClean="0"/>
              <a:t>comm.c</a:t>
            </a:r>
            <a:endParaRPr lang="en-IN" sz="2800" b="1" u="sng" dirty="0" smtClean="0"/>
          </a:p>
          <a:p>
            <a:pPr>
              <a:buNone/>
            </a:pPr>
            <a:endParaRPr lang="en-IN" dirty="0"/>
          </a:p>
        </p:txBody>
      </p:sp>
      <p:pic>
        <p:nvPicPr>
          <p:cNvPr id="4" name="Picture 3"/>
          <p:cNvPicPr/>
          <p:nvPr/>
        </p:nvPicPr>
        <p:blipFill>
          <a:blip r:embed="rId2">
            <a:clrChange>
              <a:clrFrom>
                <a:srgbClr val="0000AE"/>
              </a:clrFrom>
              <a:clrTo>
                <a:srgbClr val="0000AE">
                  <a:alpha val="0"/>
                </a:srgbClr>
              </a:clrTo>
            </a:clrChange>
            <a:extLst>
              <a:ext uri="{BEBA8EAE-BF5A-486C-A8C5-ECC9F3942E4B}">
                <a14:imgProps xmlns:a14="http://schemas.microsoft.com/office/drawing/2010/main">
                  <a14:imgLayer r:embed="rId3">
                    <a14:imgEffect>
                      <a14:saturation sat="66000"/>
                    </a14:imgEffect>
                    <a14:imgEffect>
                      <a14:brightnessContrast bright="40000" contrast="20000"/>
                    </a14:imgEffect>
                  </a14:imgLayer>
                </a14:imgProps>
              </a:ext>
            </a:extLst>
          </a:blip>
          <a:srcRect t="11647" r="26286" b="37550"/>
          <a:stretch>
            <a:fillRect/>
          </a:stretch>
        </p:blipFill>
        <p:spPr bwMode="auto">
          <a:xfrm>
            <a:off x="487680" y="914400"/>
            <a:ext cx="8183880" cy="56235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lgn="ctr"/>
            <a:r>
              <a:rPr lang="en-US" b="1" u="sng" dirty="0" smtClean="0"/>
              <a:t>Console output of </a:t>
            </a:r>
            <a:r>
              <a:rPr lang="en-US" b="1" u="sng" dirty="0" err="1" smtClean="0"/>
              <a:t>cmm.c</a:t>
            </a:r>
            <a:endParaRPr lang="en-US" b="1" u="sng" dirty="0" smtClean="0"/>
          </a:p>
          <a:p>
            <a:endParaRPr lang="en-IN" dirty="0"/>
          </a:p>
        </p:txBody>
      </p:sp>
      <p:pic>
        <p:nvPicPr>
          <p:cNvPr id="4" name="Picture 3"/>
          <p:cNvPicPr/>
          <p:nvPr/>
        </p:nvPicPr>
        <p:blipFill>
          <a:blip r:embed="rId2"/>
          <a:srcRect r="34977" b="69876"/>
          <a:stretch>
            <a:fillRect/>
          </a:stretch>
        </p:blipFill>
        <p:spPr bwMode="auto">
          <a:xfrm>
            <a:off x="259080" y="594360"/>
            <a:ext cx="8625840" cy="6035040"/>
          </a:xfrm>
          <a:prstGeom prst="rect">
            <a:avLst/>
          </a:prstGeom>
          <a:noFill/>
          <a:ln w="9525">
            <a:noFill/>
            <a:miter lim="800000"/>
            <a:headEnd/>
            <a:tailEnd/>
          </a:ln>
        </p:spPr>
      </p:pic>
      <p:sp>
        <p:nvSpPr>
          <p:cNvPr id="5" name="Line Callout 1 4"/>
          <p:cNvSpPr/>
          <p:nvPr/>
        </p:nvSpPr>
        <p:spPr>
          <a:xfrm>
            <a:off x="2286000" y="3017520"/>
            <a:ext cx="1356360" cy="792480"/>
          </a:xfrm>
          <a:prstGeom prst="borderCallout1">
            <a:avLst>
              <a:gd name="adj1" fmla="val 30288"/>
              <a:gd name="adj2" fmla="val -468"/>
              <a:gd name="adj3" fmla="val 220396"/>
              <a:gd name="adj4" fmla="val -551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File name passed</a:t>
            </a:r>
            <a:endParaRPr lang="en-IN" dirty="0"/>
          </a:p>
        </p:txBody>
      </p:sp>
      <p:sp>
        <p:nvSpPr>
          <p:cNvPr id="6" name="Line Callout 1 5"/>
          <p:cNvSpPr/>
          <p:nvPr/>
        </p:nvSpPr>
        <p:spPr>
          <a:xfrm>
            <a:off x="5501640" y="3261360"/>
            <a:ext cx="2301240" cy="929640"/>
          </a:xfrm>
          <a:prstGeom prst="borderCallout1">
            <a:avLst>
              <a:gd name="adj1" fmla="val 10553"/>
              <a:gd name="adj2" fmla="val 4250"/>
              <a:gd name="adj3" fmla="val 163320"/>
              <a:gd name="adj4" fmla="val -138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 Arguments passed </a:t>
            </a:r>
            <a:endParaRPr lang="en-IN" dirty="0"/>
          </a:p>
        </p:txBody>
      </p:sp>
      <p:sp>
        <p:nvSpPr>
          <p:cNvPr id="7" name="Line Callout 1 6"/>
          <p:cNvSpPr/>
          <p:nvPr/>
        </p:nvSpPr>
        <p:spPr>
          <a:xfrm>
            <a:off x="5760720" y="4572000"/>
            <a:ext cx="2377440" cy="1645920"/>
          </a:xfrm>
          <a:prstGeom prst="borderCallout1">
            <a:avLst>
              <a:gd name="adj1" fmla="val 27083"/>
              <a:gd name="adj2" fmla="val -1923"/>
              <a:gd name="adj3" fmla="val 43750"/>
              <a:gd name="adj4" fmla="val -203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Output of the </a:t>
            </a:r>
            <a:r>
              <a:rPr lang="en-US" dirty="0" err="1" smtClean="0"/>
              <a:t>prog</a:t>
            </a:r>
            <a:r>
              <a:rPr lang="en-US" dirty="0" smtClean="0"/>
              <a:t>. If executed correctly will write</a:t>
            </a:r>
          </a:p>
          <a:p>
            <a:pPr algn="ctr"/>
            <a:r>
              <a:rPr lang="en-US" dirty="0" smtClean="0"/>
              <a:t>“this is first command line program”</a:t>
            </a:r>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71522" cy="6858000"/>
          </a:xfrm>
        </p:spPr>
        <p:txBody>
          <a:bodyPr>
            <a:normAutofit/>
          </a:bodyPr>
          <a:lstStyle/>
          <a:p>
            <a:pPr marL="0" indent="0" algn="ctr">
              <a:buNone/>
            </a:pPr>
            <a:endParaRPr lang="en-US" sz="1050" b="1" u="sng" dirty="0" smtClean="0">
              <a:latin typeface="Arial Black" panose="020B0A04020102020204" pitchFamily="34" charset="0"/>
            </a:endParaRPr>
          </a:p>
          <a:p>
            <a:pPr marL="0" indent="0" algn="ctr">
              <a:buNone/>
            </a:pPr>
            <a:r>
              <a:rPr lang="en-US" sz="3200" b="1" u="sng" dirty="0">
                <a:solidFill>
                  <a:srgbClr val="7030A0"/>
                </a:solidFill>
                <a:latin typeface="Arial Black" panose="020B0A04020102020204" pitchFamily="34" charset="0"/>
              </a:rPr>
              <a:t>STREAMS(CONT</a:t>
            </a:r>
            <a:r>
              <a:rPr lang="en-US" sz="3200" b="1" u="sng" dirty="0" smtClean="0">
                <a:solidFill>
                  <a:srgbClr val="7030A0"/>
                </a:solidFill>
                <a:latin typeface="Arial Black" panose="020B0A04020102020204" pitchFamily="34" charset="0"/>
              </a:rPr>
              <a:t>….)</a:t>
            </a:r>
          </a:p>
          <a:p>
            <a:pPr marL="0" indent="0" algn="ctr">
              <a:buNone/>
            </a:pPr>
            <a:r>
              <a:rPr lang="en-US" sz="2400" dirty="0" smtClean="0">
                <a:solidFill>
                  <a:schemeClr val="accent1">
                    <a:lumMod val="75000"/>
                  </a:schemeClr>
                </a:solidFill>
                <a:latin typeface="Candara" panose="020E0502030303020204" pitchFamily="34" charset="0"/>
              </a:rPr>
              <a:t> </a:t>
            </a:r>
          </a:p>
          <a:p>
            <a:pPr marL="0" indent="0">
              <a:buNone/>
            </a:pPr>
            <a:endParaRPr lang="en-US" dirty="0" smtClean="0">
              <a:solidFill>
                <a:schemeClr val="accent1">
                  <a:lumMod val="75000"/>
                </a:schemeClr>
              </a:solidFill>
            </a:endParaRPr>
          </a:p>
        </p:txBody>
      </p:sp>
      <p:sp>
        <p:nvSpPr>
          <p:cNvPr id="2" name="Rectangle 1"/>
          <p:cNvSpPr/>
          <p:nvPr/>
        </p:nvSpPr>
        <p:spPr>
          <a:xfrm>
            <a:off x="2907916" y="1081826"/>
            <a:ext cx="2990027" cy="850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KEYBOARD</a:t>
            </a:r>
            <a:endParaRPr lang="en-US" dirty="0"/>
          </a:p>
        </p:txBody>
      </p:sp>
      <p:sp>
        <p:nvSpPr>
          <p:cNvPr id="4" name="Rectangle 3"/>
          <p:cNvSpPr/>
          <p:nvPr/>
        </p:nvSpPr>
        <p:spPr>
          <a:xfrm>
            <a:off x="2907914" y="2844085"/>
            <a:ext cx="2990027" cy="850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a:t>
            </a:r>
            <a:endParaRPr lang="en-US" dirty="0"/>
          </a:p>
        </p:txBody>
      </p:sp>
      <p:sp>
        <p:nvSpPr>
          <p:cNvPr id="5" name="Rectangle 4"/>
          <p:cNvSpPr/>
          <p:nvPr/>
        </p:nvSpPr>
        <p:spPr>
          <a:xfrm>
            <a:off x="2907913" y="4668591"/>
            <a:ext cx="2990027" cy="850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OUTPUT SCREEN</a:t>
            </a:r>
            <a:endParaRPr lang="en-US" dirty="0"/>
          </a:p>
        </p:txBody>
      </p:sp>
      <p:cxnSp>
        <p:nvCxnSpPr>
          <p:cNvPr id="7" name="Straight Arrow Connector 6"/>
          <p:cNvCxnSpPr>
            <a:stCxn id="2" idx="2"/>
            <a:endCxn id="4" idx="0"/>
          </p:cNvCxnSpPr>
          <p:nvPr/>
        </p:nvCxnSpPr>
        <p:spPr>
          <a:xfrm flipH="1">
            <a:off x="4402925" y="1931836"/>
            <a:ext cx="2" cy="9122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flipV="1">
            <a:off x="4535761" y="3756338"/>
            <a:ext cx="0" cy="91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flipH="1">
            <a:off x="3655820" y="3743463"/>
            <a:ext cx="2" cy="9122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Rounded Rectangle 14"/>
          <p:cNvSpPr/>
          <p:nvPr/>
        </p:nvSpPr>
        <p:spPr>
          <a:xfrm>
            <a:off x="4535764" y="1994080"/>
            <a:ext cx="1183450" cy="63321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err="1" smtClean="0"/>
              <a:t>stdin</a:t>
            </a:r>
            <a:endParaRPr lang="en-US" b="1" dirty="0"/>
          </a:p>
        </p:txBody>
      </p:sp>
      <p:sp>
        <p:nvSpPr>
          <p:cNvPr id="16" name="Rounded Rectangle 15"/>
          <p:cNvSpPr/>
          <p:nvPr/>
        </p:nvSpPr>
        <p:spPr>
          <a:xfrm>
            <a:off x="4772416" y="3919204"/>
            <a:ext cx="1530902" cy="56077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err="1" smtClean="0"/>
              <a:t>stderr</a:t>
            </a:r>
            <a:endParaRPr lang="en-US" b="1" dirty="0"/>
          </a:p>
        </p:txBody>
      </p:sp>
      <p:sp>
        <p:nvSpPr>
          <p:cNvPr id="17" name="Rounded Rectangle 16"/>
          <p:cNvSpPr/>
          <p:nvPr/>
        </p:nvSpPr>
        <p:spPr>
          <a:xfrm>
            <a:off x="2205890" y="3994058"/>
            <a:ext cx="1183450" cy="61228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err="1" smtClean="0"/>
              <a:t>stdout</a:t>
            </a:r>
            <a:endParaRPr lang="en-US" b="1" dirty="0"/>
          </a:p>
        </p:txBody>
      </p:sp>
      <p:sp>
        <p:nvSpPr>
          <p:cNvPr id="19" name="Curved Left Arrow 18"/>
          <p:cNvSpPr/>
          <p:nvPr/>
        </p:nvSpPr>
        <p:spPr>
          <a:xfrm>
            <a:off x="5897879" y="3169920"/>
            <a:ext cx="951653" cy="2033146"/>
          </a:xfrm>
          <a:prstGeom prst="curved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929640" y="6194742"/>
            <a:ext cx="7452359" cy="45076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Fig 1. Showing data transfer between streams</a:t>
            </a:r>
            <a:endParaRPr lang="en-US" dirty="0"/>
          </a:p>
        </p:txBody>
      </p:sp>
      <p:sp>
        <p:nvSpPr>
          <p:cNvPr id="18" name="Rectangle 17"/>
          <p:cNvSpPr/>
          <p:nvPr/>
        </p:nvSpPr>
        <p:spPr>
          <a:xfrm>
            <a:off x="44890" y="37579"/>
            <a:ext cx="2160999" cy="21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Aakanksha Chopra</a:t>
            </a:r>
            <a:endParaRPr lang="en-US" sz="1400" dirty="0"/>
          </a:p>
        </p:txBody>
      </p:sp>
    </p:spTree>
    <p:extLst>
      <p:ext uri="{BB962C8B-B14F-4D97-AF65-F5344CB8AC3E}">
        <p14:creationId xmlns:p14="http://schemas.microsoft.com/office/powerpoint/2010/main" val="35696902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lgn="ctr"/>
            <a:r>
              <a:rPr lang="en-US" sz="2800" b="1" u="sng" dirty="0" smtClean="0"/>
              <a:t>Program </a:t>
            </a:r>
            <a:r>
              <a:rPr lang="en-US" sz="2800" b="1" u="sng" dirty="0" err="1" smtClean="0"/>
              <a:t>Clinearg.c</a:t>
            </a:r>
            <a:endParaRPr lang="en-US" sz="2800" b="1" u="sng" dirty="0" smtClean="0"/>
          </a:p>
          <a:p>
            <a:endParaRPr lang="en-IN" dirty="0"/>
          </a:p>
        </p:txBody>
      </p:sp>
      <p:pic>
        <p:nvPicPr>
          <p:cNvPr id="4" name="Picture 3"/>
          <p:cNvPicPr/>
          <p:nvPr/>
        </p:nvPicPr>
        <p:blipFill>
          <a:blip r:embed="rId2">
            <a:clrChange>
              <a:clrFrom>
                <a:srgbClr val="0000AE"/>
              </a:clrFrom>
              <a:clrTo>
                <a:srgbClr val="0000AE">
                  <a:alpha val="0"/>
                </a:srgbClr>
              </a:clrTo>
            </a:clrChange>
            <a:extLst>
              <a:ext uri="{BEBA8EAE-BF5A-486C-A8C5-ECC9F3942E4B}">
                <a14:imgProps xmlns:a14="http://schemas.microsoft.com/office/drawing/2010/main">
                  <a14:imgLayer r:embed="rId3">
                    <a14:imgEffect>
                      <a14:saturation sat="66000"/>
                    </a14:imgEffect>
                    <a14:imgEffect>
                      <a14:brightnessContrast bright="40000" contrast="20000"/>
                    </a14:imgEffect>
                  </a14:imgLayer>
                </a14:imgProps>
              </a:ext>
            </a:extLst>
          </a:blip>
          <a:srcRect t="14257" r="27119" b="30120"/>
          <a:stretch>
            <a:fillRect/>
          </a:stretch>
        </p:blipFill>
        <p:spPr bwMode="auto">
          <a:xfrm>
            <a:off x="213360" y="822960"/>
            <a:ext cx="8732520" cy="57454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buNone/>
            </a:pPr>
            <a:r>
              <a:rPr lang="en-US" sz="2800" b="1" u="sng" dirty="0" smtClean="0"/>
              <a:t>Opening the file using command prompt of </a:t>
            </a:r>
            <a:r>
              <a:rPr lang="en-US" sz="2800" b="1" u="sng" dirty="0" err="1" smtClean="0"/>
              <a:t>clinearg.c</a:t>
            </a:r>
            <a:endParaRPr lang="en-US" sz="2800" b="1" u="sng" dirty="0" smtClean="0"/>
          </a:p>
          <a:p>
            <a:endParaRPr lang="en-IN" dirty="0"/>
          </a:p>
        </p:txBody>
      </p:sp>
      <p:pic>
        <p:nvPicPr>
          <p:cNvPr id="4" name="Picture 3"/>
          <p:cNvPicPr/>
          <p:nvPr/>
        </p:nvPicPr>
        <p:blipFill>
          <a:blip r:embed="rId2"/>
          <a:srcRect r="34978" b="60417"/>
          <a:stretch>
            <a:fillRect/>
          </a:stretch>
        </p:blipFill>
        <p:spPr bwMode="auto">
          <a:xfrm>
            <a:off x="304800" y="990600"/>
            <a:ext cx="8412480" cy="5455920"/>
          </a:xfrm>
          <a:prstGeom prst="rect">
            <a:avLst/>
          </a:prstGeom>
          <a:noFill/>
          <a:ln w="9525">
            <a:noFill/>
            <a:miter lim="800000"/>
            <a:headEnd/>
            <a:tailEnd/>
          </a:ln>
        </p:spPr>
      </p:pic>
      <p:sp>
        <p:nvSpPr>
          <p:cNvPr id="5" name="Line Callout 1 4"/>
          <p:cNvSpPr/>
          <p:nvPr/>
        </p:nvSpPr>
        <p:spPr>
          <a:xfrm>
            <a:off x="4693920" y="3413760"/>
            <a:ext cx="2301240" cy="1341120"/>
          </a:xfrm>
          <a:prstGeom prst="borderCallout1">
            <a:avLst>
              <a:gd name="adj1" fmla="val 19886"/>
              <a:gd name="adj2" fmla="val -1710"/>
              <a:gd name="adj3" fmla="val 34091"/>
              <a:gd name="adj4" fmla="val -939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argument passed on with file name</a:t>
            </a:r>
            <a:endParaRPr lang="en-IN"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lgn="ctr">
              <a:buNone/>
            </a:pPr>
            <a:r>
              <a:rPr lang="en-US" sz="2800" b="1" u="sng" dirty="0" smtClean="0"/>
              <a:t>Code blocks code opened</a:t>
            </a:r>
          </a:p>
          <a:p>
            <a:endParaRPr lang="en-IN" dirty="0"/>
          </a:p>
        </p:txBody>
      </p:sp>
      <p:pic>
        <p:nvPicPr>
          <p:cNvPr id="4" name="Picture 3"/>
          <p:cNvPicPr/>
          <p:nvPr/>
        </p:nvPicPr>
        <p:blipFill>
          <a:blip r:embed="rId2"/>
          <a:srcRect/>
          <a:stretch>
            <a:fillRect/>
          </a:stretch>
        </p:blipFill>
        <p:spPr bwMode="auto">
          <a:xfrm>
            <a:off x="335280" y="762000"/>
            <a:ext cx="8549640" cy="58673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0"/>
            <a:ext cx="9145588" cy="6858000"/>
          </a:xfrm>
        </p:spPr>
        <p:txBody>
          <a:bodyPr/>
          <a:lstStyle/>
          <a:p>
            <a:pPr algn="ctr"/>
            <a:r>
              <a:rPr lang="en-US" sz="2800" b="1" u="sng" dirty="0" smtClean="0"/>
              <a:t>Output after running code blocks </a:t>
            </a:r>
          </a:p>
          <a:p>
            <a:endParaRPr lang="en-US" dirty="0" smtClean="0"/>
          </a:p>
          <a:p>
            <a:endParaRPr lang="en-IN" dirty="0"/>
          </a:p>
        </p:txBody>
      </p:sp>
      <p:pic>
        <p:nvPicPr>
          <p:cNvPr id="6" name="Content Placeholder 3"/>
          <p:cNvPicPr>
            <a:picLocks/>
          </p:cNvPicPr>
          <p:nvPr/>
        </p:nvPicPr>
        <p:blipFill>
          <a:blip r:embed="rId2"/>
          <a:srcRect r="35396" b="75386"/>
          <a:stretch>
            <a:fillRect/>
          </a:stretch>
        </p:blipFill>
        <p:spPr bwMode="auto">
          <a:xfrm>
            <a:off x="441960" y="960120"/>
            <a:ext cx="8488680" cy="5669280"/>
          </a:xfrm>
          <a:prstGeom prst="rect">
            <a:avLst/>
          </a:prstGeom>
          <a:noFill/>
          <a:ln w="9525">
            <a:noFill/>
            <a:miter lim="800000"/>
            <a:headEnd/>
            <a:tailEnd/>
          </a:ln>
        </p:spPr>
      </p:pic>
      <p:sp>
        <p:nvSpPr>
          <p:cNvPr id="7" name="Line Callout 1 6"/>
          <p:cNvSpPr/>
          <p:nvPr/>
        </p:nvSpPr>
        <p:spPr>
          <a:xfrm>
            <a:off x="4358640" y="3200400"/>
            <a:ext cx="2179320" cy="1478280"/>
          </a:xfrm>
          <a:prstGeom prst="borderCallout1">
            <a:avLst>
              <a:gd name="adj1" fmla="val 25967"/>
              <a:gd name="adj2" fmla="val -2739"/>
              <a:gd name="adj3" fmla="val -93686"/>
              <a:gd name="adj4" fmla="val -781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Since no argument was passed so output comes as “one output expected”</a:t>
            </a:r>
            <a:endParaRPr lang="en-IN"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lgn="ctr"/>
            <a:r>
              <a:rPr lang="en-US" sz="2800" b="1" u="sng" dirty="0" smtClean="0"/>
              <a:t>Program “</a:t>
            </a:r>
            <a:r>
              <a:rPr lang="en-US" sz="2800" b="1" u="sng" dirty="0" smtClean="0">
                <a:latin typeface="Malgun Gothic" pitchFamily="34" charset="-127"/>
                <a:ea typeface="Malgun Gothic" pitchFamily="34" charset="-127"/>
              </a:rPr>
              <a:t>COMMAND1.C”</a:t>
            </a:r>
          </a:p>
          <a:p>
            <a:endParaRPr lang="en-IN" dirty="0"/>
          </a:p>
        </p:txBody>
      </p:sp>
      <p:pic>
        <p:nvPicPr>
          <p:cNvPr id="4" name="Picture 3"/>
          <p:cNvPicPr/>
          <p:nvPr/>
        </p:nvPicPr>
        <p:blipFill>
          <a:blip r:embed="rId2">
            <a:clrChange>
              <a:clrFrom>
                <a:srgbClr val="0000AE"/>
              </a:clrFrom>
              <a:clrTo>
                <a:srgbClr val="0000AE">
                  <a:alpha val="0"/>
                </a:srgbClr>
              </a:clrTo>
            </a:clrChange>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Lst>
          </a:blip>
          <a:srcRect t="8835" r="32605" b="15462"/>
          <a:stretch>
            <a:fillRect/>
          </a:stretch>
        </p:blipFill>
        <p:spPr bwMode="auto">
          <a:xfrm>
            <a:off x="198120" y="624840"/>
            <a:ext cx="8686800" cy="59588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lgn="ctr"/>
            <a:r>
              <a:rPr lang="en-US" sz="2800" b="1" u="sng" dirty="0" smtClean="0"/>
              <a:t>Command line arguments</a:t>
            </a:r>
          </a:p>
          <a:p>
            <a:endParaRPr lang="en-IN" dirty="0"/>
          </a:p>
        </p:txBody>
      </p:sp>
      <p:pic>
        <p:nvPicPr>
          <p:cNvPr id="4" name="Picture 3"/>
          <p:cNvPicPr/>
          <p:nvPr/>
        </p:nvPicPr>
        <p:blipFill>
          <a:blip r:embed="rId2"/>
          <a:srcRect l="14671" t="28125" r="27825" b="42457"/>
          <a:stretch>
            <a:fillRect/>
          </a:stretch>
        </p:blipFill>
        <p:spPr bwMode="auto">
          <a:xfrm>
            <a:off x="228600" y="822960"/>
            <a:ext cx="8610600" cy="5669280"/>
          </a:xfrm>
          <a:prstGeom prst="rect">
            <a:avLst/>
          </a:prstGeom>
          <a:noFill/>
          <a:ln w="9525">
            <a:noFill/>
            <a:miter lim="800000"/>
            <a:headEnd/>
            <a:tailEnd/>
          </a:ln>
        </p:spPr>
      </p:pic>
      <p:sp>
        <p:nvSpPr>
          <p:cNvPr id="5" name="Line Callout 1 4"/>
          <p:cNvSpPr/>
          <p:nvPr/>
        </p:nvSpPr>
        <p:spPr>
          <a:xfrm>
            <a:off x="5425440" y="4023360"/>
            <a:ext cx="2697480" cy="1844040"/>
          </a:xfrm>
          <a:prstGeom prst="borderCallout1">
            <a:avLst>
              <a:gd name="adj1" fmla="val 29494"/>
              <a:gd name="adj2" fmla="val -988"/>
              <a:gd name="adj3" fmla="val 33988"/>
              <a:gd name="adj4" fmla="val -631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argv</a:t>
            </a:r>
            <a:r>
              <a:rPr lang="en-US" dirty="0" smtClean="0"/>
              <a:t>[0]= command1.c</a:t>
            </a:r>
          </a:p>
          <a:p>
            <a:pPr algn="ctr"/>
            <a:r>
              <a:rPr lang="en-US" dirty="0" err="1" smtClean="0"/>
              <a:t>argv</a:t>
            </a:r>
            <a:r>
              <a:rPr lang="en-US" dirty="0" smtClean="0"/>
              <a:t>[1]=</a:t>
            </a:r>
            <a:r>
              <a:rPr lang="en-US" dirty="0" err="1" smtClean="0"/>
              <a:t>hello.c</a:t>
            </a:r>
            <a:endParaRPr lang="en-IN"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lgn="ctr"/>
            <a:r>
              <a:rPr lang="en-US" sz="2800" b="1" u="sng" dirty="0" smtClean="0"/>
              <a:t>Code of Code blocks</a:t>
            </a:r>
          </a:p>
          <a:p>
            <a:endParaRPr lang="en-IN" dirty="0"/>
          </a:p>
        </p:txBody>
      </p:sp>
      <p:pic>
        <p:nvPicPr>
          <p:cNvPr id="4" name="Picture 3"/>
          <p:cNvPicPr/>
          <p:nvPr/>
        </p:nvPicPr>
        <p:blipFill>
          <a:blip r:embed="rId2"/>
          <a:srcRect/>
          <a:stretch>
            <a:fillRect/>
          </a:stretch>
        </p:blipFill>
        <p:spPr bwMode="auto">
          <a:xfrm>
            <a:off x="335280" y="762001"/>
            <a:ext cx="8580120" cy="57759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5588" cy="6858000"/>
          </a:xfrm>
        </p:spPr>
        <p:txBody>
          <a:bodyPr/>
          <a:lstStyle/>
          <a:p>
            <a:pPr algn="ctr"/>
            <a:endParaRPr lang="en-US" sz="2800" b="1" u="sng" dirty="0" smtClean="0"/>
          </a:p>
          <a:p>
            <a:pPr algn="ctr">
              <a:buNone/>
            </a:pPr>
            <a:r>
              <a:rPr lang="en-US" sz="2800" b="1" u="sng" dirty="0" smtClean="0"/>
              <a:t>Output after running code blocks </a:t>
            </a:r>
            <a:r>
              <a:rPr lang="en-US" sz="2800" b="1" u="sng" dirty="0" err="1" smtClean="0"/>
              <a:t>prog</a:t>
            </a:r>
            <a:endParaRPr lang="en-US" sz="2800" b="1" u="sng" dirty="0" smtClean="0"/>
          </a:p>
          <a:p>
            <a:endParaRPr lang="en-IN" b="1" dirty="0"/>
          </a:p>
        </p:txBody>
      </p:sp>
      <p:pic>
        <p:nvPicPr>
          <p:cNvPr id="4" name="Picture 3"/>
          <p:cNvPicPr/>
          <p:nvPr/>
        </p:nvPicPr>
        <p:blipFill>
          <a:blip r:embed="rId2"/>
          <a:srcRect r="34945" b="77306"/>
          <a:stretch>
            <a:fillRect/>
          </a:stretch>
        </p:blipFill>
        <p:spPr bwMode="auto">
          <a:xfrm>
            <a:off x="365760" y="1203960"/>
            <a:ext cx="8534400" cy="5273040"/>
          </a:xfrm>
          <a:prstGeom prst="rect">
            <a:avLst/>
          </a:prstGeom>
          <a:noFill/>
          <a:ln w="9525">
            <a:noFill/>
            <a:miter lim="800000"/>
            <a:headEnd/>
            <a:tailEnd/>
          </a:ln>
        </p:spPr>
      </p:pic>
      <p:sp>
        <p:nvSpPr>
          <p:cNvPr id="5" name="Rectangle 4"/>
          <p:cNvSpPr/>
          <p:nvPr/>
        </p:nvSpPr>
        <p:spPr>
          <a:xfrm>
            <a:off x="5586605" y="150313"/>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71522" cy="6858000"/>
          </a:xfrm>
        </p:spPr>
        <p:txBody>
          <a:bodyPr>
            <a:normAutofit fontScale="92500"/>
          </a:bodyPr>
          <a:lstStyle/>
          <a:p>
            <a:pPr marL="0" indent="0" algn="ctr">
              <a:buNone/>
            </a:pPr>
            <a:r>
              <a:rPr lang="en-US" sz="4000" b="1" u="sng" dirty="0" smtClean="0">
                <a:solidFill>
                  <a:srgbClr val="7030A0"/>
                </a:solidFill>
                <a:latin typeface="Arial Black" panose="020B0A04020102020204" pitchFamily="34" charset="0"/>
              </a:rPr>
              <a:t>BUFFERS???</a:t>
            </a:r>
          </a:p>
          <a:p>
            <a:pPr algn="just">
              <a:buFont typeface="Wingdings" panose="05000000000000000000" pitchFamily="2" charset="2"/>
              <a:buChar char="q"/>
            </a:pPr>
            <a:r>
              <a:rPr lang="en-US" sz="2800" dirty="0" smtClean="0">
                <a:latin typeface="Candara" panose="020E0502030303020204" pitchFamily="34" charset="0"/>
              </a:rPr>
              <a:t>When a stream is linked to a disk file a buffer is automatically created and associated with stream.</a:t>
            </a:r>
          </a:p>
          <a:p>
            <a:pPr algn="just">
              <a:buFont typeface="Wingdings" panose="05000000000000000000" pitchFamily="2" charset="2"/>
              <a:buChar char="q"/>
            </a:pPr>
            <a:r>
              <a:rPr lang="en-US" sz="2800" dirty="0" smtClean="0">
                <a:latin typeface="Candara" panose="020E0502030303020204" pitchFamily="34" charset="0"/>
              </a:rPr>
              <a:t>A buffer is a block of memory that is used for temporary storage of data that has to be read from or written to a file.</a:t>
            </a:r>
          </a:p>
          <a:p>
            <a:pPr algn="just">
              <a:buFont typeface="Wingdings" panose="05000000000000000000" pitchFamily="2" charset="2"/>
              <a:buChar char="q"/>
            </a:pPr>
            <a:r>
              <a:rPr lang="en-US" sz="2800" dirty="0" smtClean="0">
                <a:latin typeface="Candara" panose="020E0502030303020204" pitchFamily="34" charset="0"/>
              </a:rPr>
              <a:t>A buffer act as an </a:t>
            </a:r>
            <a:r>
              <a:rPr lang="en-US" sz="2800" b="1" u="sng" dirty="0" smtClean="0">
                <a:solidFill>
                  <a:srgbClr val="FF0000"/>
                </a:solidFill>
                <a:latin typeface="Candara" panose="020E0502030303020204" pitchFamily="34" charset="0"/>
              </a:rPr>
              <a:t>interface</a:t>
            </a:r>
            <a:r>
              <a:rPr lang="en-US" sz="2800" dirty="0" smtClean="0">
                <a:solidFill>
                  <a:srgbClr val="FF0000"/>
                </a:solidFill>
                <a:latin typeface="Candara" panose="020E0502030303020204" pitchFamily="34" charset="0"/>
              </a:rPr>
              <a:t> </a:t>
            </a:r>
            <a:r>
              <a:rPr lang="en-US" sz="2800" dirty="0" smtClean="0">
                <a:latin typeface="Candara" panose="020E0502030303020204" pitchFamily="34" charset="0"/>
              </a:rPr>
              <a:t>between the stream(which is Character-oriented like- A Program) &amp; disk hardware(which is block-oriented)</a:t>
            </a:r>
          </a:p>
          <a:p>
            <a:pPr marL="0" indent="0" algn="ctr">
              <a:buNone/>
            </a:pPr>
            <a:r>
              <a:rPr lang="en-US" sz="3200" b="1" u="sng" dirty="0" smtClean="0">
                <a:solidFill>
                  <a:srgbClr val="7030A0"/>
                </a:solidFill>
                <a:latin typeface="Aharoni" panose="02010803020104030203" pitchFamily="2" charset="-79"/>
                <a:cs typeface="Aharoni" panose="02010803020104030203" pitchFamily="2" charset="-79"/>
              </a:rPr>
              <a:t>Need of buffers???</a:t>
            </a:r>
          </a:p>
          <a:p>
            <a:pPr algn="just">
              <a:buFont typeface="Wingdings" panose="05000000000000000000" pitchFamily="2" charset="2"/>
              <a:buChar char="q"/>
            </a:pPr>
            <a:r>
              <a:rPr lang="en-US" sz="2800" dirty="0" smtClean="0">
                <a:latin typeface="Candara" panose="020E0502030303020204" pitchFamily="34" charset="0"/>
              </a:rPr>
              <a:t>Generally, disk drives are block-oriented devices as they can operate efficiently when data has to be read/written in blocks of certain size. So buffers which are based on block-structure design are automatically incorporated and handled by Operating system. An Ideal buffer size is Hardware Dependent.</a:t>
            </a:r>
          </a:p>
        </p:txBody>
      </p:sp>
      <p:sp>
        <p:nvSpPr>
          <p:cNvPr id="4" name="Rectangle 3"/>
          <p:cNvSpPr/>
          <p:nvPr/>
        </p:nvSpPr>
        <p:spPr>
          <a:xfrm>
            <a:off x="5636711" y="6375749"/>
            <a:ext cx="334444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Aakanksha</a:t>
            </a:r>
            <a:r>
              <a:rPr lang="en-US" sz="1400" dirty="0" smtClean="0"/>
              <a:t> Chopra(Asst. Prof. (IT))</a:t>
            </a:r>
            <a:endParaRPr lang="en-US" sz="1400" dirty="0"/>
          </a:p>
        </p:txBody>
      </p:sp>
    </p:spTree>
    <p:extLst>
      <p:ext uri="{BB962C8B-B14F-4D97-AF65-F5344CB8AC3E}">
        <p14:creationId xmlns:p14="http://schemas.microsoft.com/office/powerpoint/2010/main" val="13028525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71522" cy="6858000"/>
          </a:xfrm>
        </p:spPr>
        <p:txBody>
          <a:bodyPr>
            <a:normAutofit/>
          </a:bodyPr>
          <a:lstStyle/>
          <a:p>
            <a:pPr marL="0" indent="0" algn="ctr">
              <a:buNone/>
            </a:pPr>
            <a:endParaRPr lang="en-US" sz="600" b="1" u="sng" dirty="0" smtClean="0">
              <a:solidFill>
                <a:schemeClr val="bg2">
                  <a:lumMod val="50000"/>
                </a:schemeClr>
              </a:solidFill>
              <a:latin typeface="Arial Black" panose="020B0A04020102020204" pitchFamily="34" charset="0"/>
            </a:endParaRPr>
          </a:p>
          <a:p>
            <a:pPr marL="0" indent="0" algn="ctr">
              <a:buNone/>
            </a:pPr>
            <a:r>
              <a:rPr lang="en-US" sz="3200" b="1" u="sng" dirty="0" smtClean="0">
                <a:solidFill>
                  <a:srgbClr val="7030A0"/>
                </a:solidFill>
                <a:latin typeface="Arial Black" panose="020B0A04020102020204" pitchFamily="34" charset="0"/>
              </a:rPr>
              <a:t>BUFFERS(cont….) </a:t>
            </a:r>
          </a:p>
          <a:p>
            <a:pPr marL="0" indent="0" algn="just">
              <a:buNone/>
            </a:pPr>
            <a:endParaRPr lang="en-US" sz="2400" dirty="0" smtClean="0">
              <a:solidFill>
                <a:schemeClr val="accent1">
                  <a:lumMod val="75000"/>
                </a:schemeClr>
              </a:solidFill>
              <a:latin typeface="Candara" panose="020E0502030303020204" pitchFamily="34" charset="0"/>
            </a:endParaRPr>
          </a:p>
        </p:txBody>
      </p:sp>
      <p:sp>
        <p:nvSpPr>
          <p:cNvPr id="2" name="Rectangle 1"/>
          <p:cNvSpPr/>
          <p:nvPr/>
        </p:nvSpPr>
        <p:spPr>
          <a:xfrm>
            <a:off x="144913" y="2562897"/>
            <a:ext cx="1961149" cy="191895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smtClean="0">
                <a:solidFill>
                  <a:schemeClr val="bg1"/>
                </a:solidFill>
              </a:rPr>
              <a:t>PROGRAM</a:t>
            </a:r>
            <a:endParaRPr lang="en-US" sz="3200" b="1" dirty="0">
              <a:solidFill>
                <a:schemeClr val="bg1"/>
              </a:solidFill>
            </a:endParaRPr>
          </a:p>
        </p:txBody>
      </p:sp>
      <p:sp>
        <p:nvSpPr>
          <p:cNvPr id="4" name="Rectangle 3"/>
          <p:cNvSpPr/>
          <p:nvPr/>
        </p:nvSpPr>
        <p:spPr>
          <a:xfrm>
            <a:off x="3767725" y="2839795"/>
            <a:ext cx="1961149" cy="137804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b="1" dirty="0" smtClean="0">
                <a:solidFill>
                  <a:schemeClr val="bg1"/>
                </a:solidFill>
              </a:rPr>
              <a:t>BUFFER</a:t>
            </a:r>
            <a:endParaRPr lang="en-US" sz="3200" b="1" dirty="0">
              <a:solidFill>
                <a:schemeClr val="bg1"/>
              </a:solidFill>
            </a:endParaRPr>
          </a:p>
        </p:txBody>
      </p:sp>
      <p:sp>
        <p:nvSpPr>
          <p:cNvPr id="5" name="Flowchart: Magnetic Disk 4"/>
          <p:cNvSpPr/>
          <p:nvPr/>
        </p:nvSpPr>
        <p:spPr>
          <a:xfrm>
            <a:off x="7418719" y="2560750"/>
            <a:ext cx="1410481" cy="1921100"/>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b="1" dirty="0" smtClean="0">
                <a:solidFill>
                  <a:schemeClr val="bg1"/>
                </a:solidFill>
              </a:rPr>
              <a:t>DISK</a:t>
            </a:r>
            <a:endParaRPr lang="en-US" sz="1400" b="1" dirty="0">
              <a:solidFill>
                <a:schemeClr val="bg1"/>
              </a:solidFill>
            </a:endParaRPr>
          </a:p>
        </p:txBody>
      </p:sp>
      <p:sp>
        <p:nvSpPr>
          <p:cNvPr id="6" name="Right Arrow 5"/>
          <p:cNvSpPr/>
          <p:nvPr/>
        </p:nvSpPr>
        <p:spPr>
          <a:xfrm>
            <a:off x="2106063" y="3026536"/>
            <a:ext cx="1661663" cy="463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5746590" y="3024387"/>
            <a:ext cx="1661663" cy="463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0800000">
            <a:off x="2084730" y="3696235"/>
            <a:ext cx="1661663" cy="463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0800000">
            <a:off x="5744575" y="3694086"/>
            <a:ext cx="1661663" cy="463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206899" y="1981201"/>
            <a:ext cx="1412495" cy="1200329"/>
          </a:xfrm>
          <a:prstGeom prst="rect">
            <a:avLst/>
          </a:prstGeom>
          <a:noFill/>
        </p:spPr>
        <p:txBody>
          <a:bodyPr wrap="square" rtlCol="0">
            <a:spAutoFit/>
          </a:bodyPr>
          <a:lstStyle/>
          <a:p>
            <a:r>
              <a:rPr lang="en-US" dirty="0" smtClean="0"/>
              <a:t>Program writes to buffer block  till it is full</a:t>
            </a:r>
            <a:endParaRPr lang="en-US" dirty="0"/>
          </a:p>
        </p:txBody>
      </p:sp>
      <p:sp>
        <p:nvSpPr>
          <p:cNvPr id="14" name="TextBox 13"/>
          <p:cNvSpPr txBox="1"/>
          <p:nvPr/>
        </p:nvSpPr>
        <p:spPr>
          <a:xfrm>
            <a:off x="5638800" y="1615440"/>
            <a:ext cx="1767840" cy="1200329"/>
          </a:xfrm>
          <a:prstGeom prst="rect">
            <a:avLst/>
          </a:prstGeom>
          <a:noFill/>
        </p:spPr>
        <p:txBody>
          <a:bodyPr wrap="square" rtlCol="0">
            <a:spAutoFit/>
          </a:bodyPr>
          <a:lstStyle/>
          <a:p>
            <a:r>
              <a:rPr lang="en-US" dirty="0" smtClean="0"/>
              <a:t>Data from buffer is written to the disk file as a block</a:t>
            </a:r>
            <a:endParaRPr lang="en-US" dirty="0"/>
          </a:p>
        </p:txBody>
      </p:sp>
      <p:sp>
        <p:nvSpPr>
          <p:cNvPr id="15" name="TextBox 14"/>
          <p:cNvSpPr txBox="1"/>
          <p:nvPr/>
        </p:nvSpPr>
        <p:spPr>
          <a:xfrm>
            <a:off x="5895733" y="4318715"/>
            <a:ext cx="1693787" cy="1477328"/>
          </a:xfrm>
          <a:prstGeom prst="rect">
            <a:avLst/>
          </a:prstGeom>
          <a:noFill/>
        </p:spPr>
        <p:txBody>
          <a:bodyPr wrap="square" rtlCol="0">
            <a:spAutoFit/>
          </a:bodyPr>
          <a:lstStyle/>
          <a:p>
            <a:r>
              <a:rPr lang="en-US" dirty="0" smtClean="0"/>
              <a:t>Data read as a block from disk file &amp; written into the buffer</a:t>
            </a:r>
            <a:endParaRPr lang="en-US" dirty="0"/>
          </a:p>
        </p:txBody>
      </p:sp>
      <p:sp>
        <p:nvSpPr>
          <p:cNvPr id="16" name="TextBox 15"/>
          <p:cNvSpPr txBox="1"/>
          <p:nvPr/>
        </p:nvSpPr>
        <p:spPr>
          <a:xfrm>
            <a:off x="2224610" y="4305837"/>
            <a:ext cx="1412495" cy="923330"/>
          </a:xfrm>
          <a:prstGeom prst="rect">
            <a:avLst/>
          </a:prstGeom>
          <a:noFill/>
        </p:spPr>
        <p:txBody>
          <a:bodyPr wrap="square" rtlCol="0">
            <a:spAutoFit/>
          </a:bodyPr>
          <a:lstStyle/>
          <a:p>
            <a:r>
              <a:rPr lang="en-US" dirty="0" smtClean="0"/>
              <a:t>Program reads data from buffer </a:t>
            </a:r>
            <a:endParaRPr lang="en-US" dirty="0"/>
          </a:p>
        </p:txBody>
      </p:sp>
      <p:sp>
        <p:nvSpPr>
          <p:cNvPr id="17" name="TextBox 16"/>
          <p:cNvSpPr txBox="1"/>
          <p:nvPr/>
        </p:nvSpPr>
        <p:spPr>
          <a:xfrm>
            <a:off x="144912" y="5860259"/>
            <a:ext cx="8684284" cy="646331"/>
          </a:xfrm>
          <a:prstGeom prst="rect">
            <a:avLst/>
          </a:prstGeom>
          <a:noFill/>
        </p:spPr>
        <p:txBody>
          <a:bodyPr wrap="square" rtlCol="0">
            <a:spAutoFit/>
          </a:bodyPr>
          <a:lstStyle/>
          <a:p>
            <a:r>
              <a:rPr lang="en-US" b="1" dirty="0" smtClean="0"/>
              <a:t>NOTE:  C provides some functions for buffer manipulation. The data resides in the buffer until the buffer is flushed or written to a file.</a:t>
            </a:r>
            <a:endParaRPr lang="en-US" b="1" dirty="0"/>
          </a:p>
        </p:txBody>
      </p:sp>
      <p:sp>
        <p:nvSpPr>
          <p:cNvPr id="18" name="Rectangle 17"/>
          <p:cNvSpPr/>
          <p:nvPr/>
        </p:nvSpPr>
        <p:spPr>
          <a:xfrm>
            <a:off x="731520" y="924437"/>
            <a:ext cx="7498079" cy="45076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Fig 2. Showing buffer associated with streams</a:t>
            </a:r>
            <a:endParaRPr lang="en-US" dirty="0"/>
          </a:p>
        </p:txBody>
      </p:sp>
      <p:sp>
        <p:nvSpPr>
          <p:cNvPr id="19" name="Rectangle 18"/>
          <p:cNvSpPr/>
          <p:nvPr/>
        </p:nvSpPr>
        <p:spPr>
          <a:xfrm>
            <a:off x="6577420" y="6482077"/>
            <a:ext cx="2353637" cy="298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Aakanksha Chopra</a:t>
            </a:r>
            <a:endParaRPr lang="en-US" dirty="0"/>
          </a:p>
        </p:txBody>
      </p:sp>
    </p:spTree>
    <p:extLst>
      <p:ext uri="{BB962C8B-B14F-4D97-AF65-F5344CB8AC3E}">
        <p14:creationId xmlns:p14="http://schemas.microsoft.com/office/powerpoint/2010/main" val="22952065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3101</TotalTime>
  <Words>4327</Words>
  <Application>Microsoft Office PowerPoint</Application>
  <PresentationFormat>Custom</PresentationFormat>
  <Paragraphs>528</Paragraphs>
  <Slides>77</Slides>
  <Notes>1</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77</vt:i4>
      </vt:variant>
    </vt:vector>
  </HeadingPairs>
  <TitlesOfParts>
    <vt:vector size="99" baseType="lpstr">
      <vt:lpstr>Malgun Gothic</vt:lpstr>
      <vt:lpstr>Aharoni</vt:lpstr>
      <vt:lpstr>AR CENA</vt:lpstr>
      <vt:lpstr>Arial Black</vt:lpstr>
      <vt:lpstr>Batang</vt:lpstr>
      <vt:lpstr>Bookman Old Style</vt:lpstr>
      <vt:lpstr>Calibri</vt:lpstr>
      <vt:lpstr>Californian FB</vt:lpstr>
      <vt:lpstr>Cambria</vt:lpstr>
      <vt:lpstr>Candara</vt:lpstr>
      <vt:lpstr>Century</vt:lpstr>
      <vt:lpstr>Century </vt:lpstr>
      <vt:lpstr>Consolas</vt:lpstr>
      <vt:lpstr>Constantia</vt:lpstr>
      <vt:lpstr>Franklin Gothic Book</vt:lpstr>
      <vt:lpstr>Lucida Console</vt:lpstr>
      <vt:lpstr>Meiryo UI</vt:lpstr>
      <vt:lpstr>Segoe Print</vt:lpstr>
      <vt:lpstr>Wingdings</vt:lpstr>
      <vt:lpstr>Wingdings 2</vt:lpstr>
      <vt:lpstr>Wingdings 3</vt:lpstr>
      <vt:lpstr>Flow</vt:lpstr>
      <vt:lpstr>     File Handling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Reads only 100 characters from file pointed by fp and stores in string 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 handling</dc:title>
  <dc:creator>A.K. Chopra</dc:creator>
  <cp:lastModifiedBy>aakankshac</cp:lastModifiedBy>
  <cp:revision>287</cp:revision>
  <dcterms:created xsi:type="dcterms:W3CDTF">2014-11-19T03:35:56Z</dcterms:created>
  <dcterms:modified xsi:type="dcterms:W3CDTF">2018-11-01T07:02:30Z</dcterms:modified>
</cp:coreProperties>
</file>